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06.svg" ContentType="image/svg+xml"/>
  <Override PartName="/ppt/media/image108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8.svg" ContentType="image/svg+xml"/>
  <Override PartName="/ppt/media/image4.svg" ContentType="image/svg+xml"/>
  <Override PartName="/ppt/media/image40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4.svg" ContentType="image/svg+xml"/>
  <Override PartName="/ppt/media/image57.svg" ContentType="image/svg+xml"/>
  <Override PartName="/ppt/media/image59.svg" ContentType="image/svg+xml"/>
  <Override PartName="/ppt/media/image6.svg" ContentType="image/svg+xml"/>
  <Override PartName="/ppt/media/image61.svg" ContentType="image/svg+xml"/>
  <Override PartName="/ppt/media/image63.svg" ContentType="image/svg+xml"/>
  <Override PartName="/ppt/media/image65.svg" ContentType="image/svg+xml"/>
  <Override PartName="/ppt/media/image67.svg" ContentType="image/svg+xml"/>
  <Override PartName="/ppt/media/image69.svg" ContentType="image/svg+xml"/>
  <Override PartName="/ppt/media/image71.svg" ContentType="image/svg+xml"/>
  <Override PartName="/ppt/media/image73.svg" ContentType="image/svg+xml"/>
  <Override PartName="/ppt/media/image8.svg" ContentType="image/svg+xml"/>
  <Override PartName="/ppt/media/image82.svg" ContentType="image/svg+xml"/>
  <Override PartName="/ppt/media/image88.svg" ContentType="image/svg+xml"/>
  <Override PartName="/ppt/media/image93.svg" ContentType="image/svg+xml"/>
  <Override PartName="/ppt/media/image97.svg" ContentType="image/svg+xml"/>
  <Override PartName="/ppt/media/image9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75" r:id="rId16"/>
  </p:sldIdLst>
  <p:sldSz cx="18288000" cy="10287000"/>
  <p:notesSz cx="6858000" cy="9144000"/>
  <p:embeddedFontLst>
    <p:embeddedFont>
      <p:font typeface="Caveat Brush"/>
      <p:regular r:id="rId20"/>
    </p:embeddedFont>
    <p:embeddedFont>
      <p:font typeface="Poppins Medium" panose="02000000000000000000"/>
      <p:regular r:id="rId21"/>
    </p:embeddedFont>
    <p:embeddedFont>
      <p:font typeface="Poppins Light" panose="02000000000000000000"/>
      <p:regular r:id="rId22"/>
    </p:embeddedFont>
    <p:embeddedFont>
      <p:font typeface="Poppins Bold" panose="02000000000000000000"/>
      <p:bold r:id="rId23"/>
    </p:embeddedFont>
    <p:embeddedFont>
      <p:font typeface="Poppins Light Bold" panose="02000000000000000000"/>
      <p:regular r:id="rId24"/>
    </p:embeddedFont>
    <p:embeddedFont>
      <p:font typeface="Poppins Medium Bold" panose="02000000000000000000"/>
      <p:bold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4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3.svg"/><Relationship Id="rId3" Type="http://schemas.openxmlformats.org/officeDocument/2006/relationships/image" Target="../media/image42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20.svg"/><Relationship Id="rId7" Type="http://schemas.openxmlformats.org/officeDocument/2006/relationships/image" Target="../media/image79.png"/><Relationship Id="rId6" Type="http://schemas.openxmlformats.org/officeDocument/2006/relationships/image" Target="../media/image8.svg"/><Relationship Id="rId5" Type="http://schemas.openxmlformats.org/officeDocument/2006/relationships/image" Target="../media/image78.png"/><Relationship Id="rId4" Type="http://schemas.openxmlformats.org/officeDocument/2006/relationships/image" Target="../media/image18.svg"/><Relationship Id="rId3" Type="http://schemas.openxmlformats.org/officeDocument/2006/relationships/image" Target="../media/image77.png"/><Relationship Id="rId2" Type="http://schemas.openxmlformats.org/officeDocument/2006/relationships/image" Target="../media/image30.sv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88.svg"/><Relationship Id="rId17" Type="http://schemas.openxmlformats.org/officeDocument/2006/relationships/image" Target="../media/image87.png"/><Relationship Id="rId16" Type="http://schemas.openxmlformats.org/officeDocument/2006/relationships/image" Target="../media/image86.png"/><Relationship Id="rId15" Type="http://schemas.openxmlformats.org/officeDocument/2006/relationships/image" Target="../media/image85.png"/><Relationship Id="rId14" Type="http://schemas.openxmlformats.org/officeDocument/2006/relationships/image" Target="../media/image84.png"/><Relationship Id="rId13" Type="http://schemas.openxmlformats.org/officeDocument/2006/relationships/image" Target="../media/image83.png"/><Relationship Id="rId12" Type="http://schemas.openxmlformats.org/officeDocument/2006/relationships/image" Target="../media/image82.svg"/><Relationship Id="rId11" Type="http://schemas.openxmlformats.org/officeDocument/2006/relationships/image" Target="../media/image81.png"/><Relationship Id="rId10" Type="http://schemas.openxmlformats.org/officeDocument/2006/relationships/image" Target="../media/image32.svg"/><Relationship Id="rId1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image" Target="../media/image8.svg"/><Relationship Id="rId7" Type="http://schemas.openxmlformats.org/officeDocument/2006/relationships/image" Target="../media/image78.png"/><Relationship Id="rId6" Type="http://schemas.openxmlformats.org/officeDocument/2006/relationships/image" Target="../media/image32.svg"/><Relationship Id="rId5" Type="http://schemas.openxmlformats.org/officeDocument/2006/relationships/image" Target="../media/image80.png"/><Relationship Id="rId4" Type="http://schemas.openxmlformats.org/officeDocument/2006/relationships/image" Target="../media/image20.svg"/><Relationship Id="rId3" Type="http://schemas.openxmlformats.org/officeDocument/2006/relationships/image" Target="../media/image79.png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99.svg"/><Relationship Id="rId21" Type="http://schemas.openxmlformats.org/officeDocument/2006/relationships/image" Target="../media/image98.png"/><Relationship Id="rId20" Type="http://schemas.openxmlformats.org/officeDocument/2006/relationships/image" Target="../media/image97.svg"/><Relationship Id="rId2" Type="http://schemas.openxmlformats.org/officeDocument/2006/relationships/image" Target="../media/image2.svg"/><Relationship Id="rId19" Type="http://schemas.openxmlformats.org/officeDocument/2006/relationships/image" Target="../media/image96.png"/><Relationship Id="rId18" Type="http://schemas.openxmlformats.org/officeDocument/2006/relationships/image" Target="../media/image84.png"/><Relationship Id="rId17" Type="http://schemas.openxmlformats.org/officeDocument/2006/relationships/image" Target="../media/image85.png"/><Relationship Id="rId16" Type="http://schemas.openxmlformats.org/officeDocument/2006/relationships/image" Target="../media/image95.png"/><Relationship Id="rId15" Type="http://schemas.openxmlformats.org/officeDocument/2006/relationships/image" Target="../media/image94.png"/><Relationship Id="rId14" Type="http://schemas.openxmlformats.org/officeDocument/2006/relationships/image" Target="../media/image93.svg"/><Relationship Id="rId13" Type="http://schemas.openxmlformats.org/officeDocument/2006/relationships/image" Target="../media/image92.png"/><Relationship Id="rId12" Type="http://schemas.openxmlformats.org/officeDocument/2006/relationships/image" Target="../media/image63.svg"/><Relationship Id="rId11" Type="http://schemas.openxmlformats.org/officeDocument/2006/relationships/image" Target="../media/image91.png"/><Relationship Id="rId10" Type="http://schemas.openxmlformats.org/officeDocument/2006/relationships/image" Target="../media/image40.svg"/><Relationship Id="rId1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image" Target="../media/image22.svg"/><Relationship Id="rId7" Type="http://schemas.openxmlformats.org/officeDocument/2006/relationships/image" Target="../media/image101.png"/><Relationship Id="rId6" Type="http://schemas.openxmlformats.org/officeDocument/2006/relationships/image" Target="../media/image20.svg"/><Relationship Id="rId5" Type="http://schemas.openxmlformats.org/officeDocument/2006/relationships/image" Target="../media/image79.png"/><Relationship Id="rId4" Type="http://schemas.openxmlformats.org/officeDocument/2006/relationships/image" Target="../media/image18.svg"/><Relationship Id="rId3" Type="http://schemas.openxmlformats.org/officeDocument/2006/relationships/image" Target="../media/image77.png"/><Relationship Id="rId2" Type="http://schemas.openxmlformats.org/officeDocument/2006/relationships/image" Target="../media/image1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3.png"/><Relationship Id="rId1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.svg"/><Relationship Id="rId7" Type="http://schemas.openxmlformats.org/officeDocument/2006/relationships/image" Target="../media/image109.png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svg"/><Relationship Id="rId3" Type="http://schemas.openxmlformats.org/officeDocument/2006/relationships/image" Target="../media/image105.png"/><Relationship Id="rId2" Type="http://schemas.openxmlformats.org/officeDocument/2006/relationships/image" Target="../media/image14.svg"/><Relationship Id="rId1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svg"/><Relationship Id="rId7" Type="http://schemas.openxmlformats.org/officeDocument/2006/relationships/image" Target="../media/image17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28.svg"/><Relationship Id="rId17" Type="http://schemas.openxmlformats.org/officeDocument/2006/relationships/image" Target="../media/image27.png"/><Relationship Id="rId16" Type="http://schemas.openxmlformats.org/officeDocument/2006/relationships/image" Target="../media/image26.svg"/><Relationship Id="rId15" Type="http://schemas.openxmlformats.org/officeDocument/2006/relationships/image" Target="../media/image25.png"/><Relationship Id="rId14" Type="http://schemas.openxmlformats.org/officeDocument/2006/relationships/image" Target="../media/image24.svg"/><Relationship Id="rId13" Type="http://schemas.openxmlformats.org/officeDocument/2006/relationships/image" Target="../media/image23.png"/><Relationship Id="rId12" Type="http://schemas.openxmlformats.org/officeDocument/2006/relationships/image" Target="../media/image22.svg"/><Relationship Id="rId11" Type="http://schemas.openxmlformats.org/officeDocument/2006/relationships/image" Target="../media/image21.png"/><Relationship Id="rId10" Type="http://schemas.openxmlformats.org/officeDocument/2006/relationships/image" Target="../media/image20.svg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20.svg"/><Relationship Id="rId7" Type="http://schemas.openxmlformats.org/officeDocument/2006/relationships/image" Target="../media/image1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30.sv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36.png"/><Relationship Id="rId13" Type="http://schemas.openxmlformats.org/officeDocument/2006/relationships/image" Target="../media/image35.jpeg"/><Relationship Id="rId12" Type="http://schemas.openxmlformats.org/officeDocument/2006/relationships/image" Target="../media/image34.jpeg"/><Relationship Id="rId11" Type="http://schemas.openxmlformats.org/officeDocument/2006/relationships/image" Target="../media/image33.jpeg"/><Relationship Id="rId10" Type="http://schemas.openxmlformats.org/officeDocument/2006/relationships/image" Target="../media/image32.svg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svg"/><Relationship Id="rId7" Type="http://schemas.openxmlformats.org/officeDocument/2006/relationships/image" Target="../media/image3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8.svg"/><Relationship Id="rId3" Type="http://schemas.openxmlformats.org/officeDocument/2006/relationships/image" Target="../media/image37.png"/><Relationship Id="rId2" Type="http://schemas.openxmlformats.org/officeDocument/2006/relationships/image" Target="../media/image30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svg"/><Relationship Id="rId7" Type="http://schemas.openxmlformats.org/officeDocument/2006/relationships/image" Target="../media/image44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12.sv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52.png"/><Relationship Id="rId14" Type="http://schemas.openxmlformats.org/officeDocument/2006/relationships/image" Target="../media/image51.svg"/><Relationship Id="rId13" Type="http://schemas.openxmlformats.org/officeDocument/2006/relationships/image" Target="../media/image50.png"/><Relationship Id="rId12" Type="http://schemas.openxmlformats.org/officeDocument/2006/relationships/image" Target="../media/image49.svg"/><Relationship Id="rId11" Type="http://schemas.openxmlformats.org/officeDocument/2006/relationships/image" Target="../media/image48.png"/><Relationship Id="rId10" Type="http://schemas.openxmlformats.org/officeDocument/2006/relationships/image" Target="../media/image47.sv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54.svg"/><Relationship Id="rId7" Type="http://schemas.openxmlformats.org/officeDocument/2006/relationships/image" Target="../media/image5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8.svg"/><Relationship Id="rId3" Type="http://schemas.openxmlformats.org/officeDocument/2006/relationships/image" Target="../media/image37.png"/><Relationship Id="rId2" Type="http://schemas.openxmlformats.org/officeDocument/2006/relationships/image" Target="../media/image30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22.svg"/><Relationship Id="rId7" Type="http://schemas.openxmlformats.org/officeDocument/2006/relationships/image" Target="../media/image21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73.svg"/><Relationship Id="rId23" Type="http://schemas.openxmlformats.org/officeDocument/2006/relationships/image" Target="../media/image72.png"/><Relationship Id="rId22" Type="http://schemas.openxmlformats.org/officeDocument/2006/relationships/image" Target="../media/image71.svg"/><Relationship Id="rId21" Type="http://schemas.openxmlformats.org/officeDocument/2006/relationships/image" Target="../media/image70.png"/><Relationship Id="rId20" Type="http://schemas.openxmlformats.org/officeDocument/2006/relationships/image" Target="../media/image69.svg"/><Relationship Id="rId2" Type="http://schemas.openxmlformats.org/officeDocument/2006/relationships/image" Target="../media/image57.svg"/><Relationship Id="rId19" Type="http://schemas.openxmlformats.org/officeDocument/2006/relationships/image" Target="../media/image68.png"/><Relationship Id="rId18" Type="http://schemas.openxmlformats.org/officeDocument/2006/relationships/image" Target="../media/image67.svg"/><Relationship Id="rId17" Type="http://schemas.openxmlformats.org/officeDocument/2006/relationships/image" Target="../media/image66.png"/><Relationship Id="rId16" Type="http://schemas.openxmlformats.org/officeDocument/2006/relationships/image" Target="../media/image65.svg"/><Relationship Id="rId15" Type="http://schemas.openxmlformats.org/officeDocument/2006/relationships/image" Target="../media/image64.png"/><Relationship Id="rId14" Type="http://schemas.openxmlformats.org/officeDocument/2006/relationships/image" Target="../media/image63.svg"/><Relationship Id="rId13" Type="http://schemas.openxmlformats.org/officeDocument/2006/relationships/image" Target="../media/image62.png"/><Relationship Id="rId12" Type="http://schemas.openxmlformats.org/officeDocument/2006/relationships/image" Target="../media/image61.svg"/><Relationship Id="rId11" Type="http://schemas.openxmlformats.org/officeDocument/2006/relationships/image" Target="../media/image60.png"/><Relationship Id="rId10" Type="http://schemas.openxmlformats.org/officeDocument/2006/relationships/image" Target="../media/image59.svg"/><Relationship Id="rId1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png"/><Relationship Id="rId8" Type="http://schemas.openxmlformats.org/officeDocument/2006/relationships/image" Target="../media/image40.svg"/><Relationship Id="rId7" Type="http://schemas.openxmlformats.org/officeDocument/2006/relationships/image" Target="../media/image3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8.svg"/><Relationship Id="rId3" Type="http://schemas.openxmlformats.org/officeDocument/2006/relationships/image" Target="../media/image37.png"/><Relationship Id="rId2" Type="http://schemas.openxmlformats.org/officeDocument/2006/relationships/image" Target="../media/image30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.png"/><Relationship Id="rId8" Type="http://schemas.openxmlformats.org/officeDocument/2006/relationships/image" Target="../media/image40.svg"/><Relationship Id="rId7" Type="http://schemas.openxmlformats.org/officeDocument/2006/relationships/image" Target="../media/image3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8.svg"/><Relationship Id="rId3" Type="http://schemas.openxmlformats.org/officeDocument/2006/relationships/image" Target="../media/image37.png"/><Relationship Id="rId2" Type="http://schemas.openxmlformats.org/officeDocument/2006/relationships/image" Target="../media/image30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03217">
            <a:off x="-3774341" y="-871305"/>
            <a:ext cx="7548682" cy="6793813"/>
          </a:xfrm>
          <a:custGeom>
            <a:avLst/>
            <a:gdLst/>
            <a:ahLst/>
            <a:cxnLst/>
            <a:rect l="l" t="t" r="r" b="b"/>
            <a:pathLst>
              <a:path w="7548682" h="6793813">
                <a:moveTo>
                  <a:pt x="0" y="0"/>
                </a:moveTo>
                <a:lnTo>
                  <a:pt x="7548682" y="0"/>
                </a:lnTo>
                <a:lnTo>
                  <a:pt x="7548682" y="6793813"/>
                </a:lnTo>
                <a:lnTo>
                  <a:pt x="0" y="679381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723430">
            <a:off x="1024095" y="700878"/>
            <a:ext cx="3738610" cy="2056236"/>
          </a:xfrm>
          <a:custGeom>
            <a:avLst/>
            <a:gdLst/>
            <a:ahLst/>
            <a:cxnLst/>
            <a:rect l="l" t="t" r="r" b="b"/>
            <a:pathLst>
              <a:path w="3738610" h="2056236">
                <a:moveTo>
                  <a:pt x="0" y="0"/>
                </a:moveTo>
                <a:lnTo>
                  <a:pt x="3738610" y="0"/>
                </a:lnTo>
                <a:lnTo>
                  <a:pt x="3738610" y="2056235"/>
                </a:lnTo>
                <a:lnTo>
                  <a:pt x="0" y="2056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760038">
            <a:off x="16449754" y="-749788"/>
            <a:ext cx="2492092" cy="2492092"/>
          </a:xfrm>
          <a:custGeom>
            <a:avLst/>
            <a:gdLst/>
            <a:ahLst/>
            <a:cxnLst/>
            <a:rect l="l" t="t" r="r" b="b"/>
            <a:pathLst>
              <a:path w="2492092" h="2492092">
                <a:moveTo>
                  <a:pt x="0" y="0"/>
                </a:moveTo>
                <a:lnTo>
                  <a:pt x="2492092" y="0"/>
                </a:lnTo>
                <a:lnTo>
                  <a:pt x="2492092" y="2492093"/>
                </a:lnTo>
                <a:lnTo>
                  <a:pt x="0" y="24920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129582">
            <a:off x="16209394" y="5857552"/>
            <a:ext cx="4621804" cy="3859206"/>
          </a:xfrm>
          <a:custGeom>
            <a:avLst/>
            <a:gdLst/>
            <a:ahLst/>
            <a:cxnLst/>
            <a:rect l="l" t="t" r="r" b="b"/>
            <a:pathLst>
              <a:path w="4621804" h="3859206">
                <a:moveTo>
                  <a:pt x="0" y="0"/>
                </a:moveTo>
                <a:lnTo>
                  <a:pt x="4621804" y="0"/>
                </a:lnTo>
                <a:lnTo>
                  <a:pt x="4621804" y="3859207"/>
                </a:lnTo>
                <a:lnTo>
                  <a:pt x="0" y="38592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147167">
            <a:off x="15671507" y="7940432"/>
            <a:ext cx="3175586" cy="2635736"/>
          </a:xfrm>
          <a:custGeom>
            <a:avLst/>
            <a:gdLst/>
            <a:ahLst/>
            <a:cxnLst/>
            <a:rect l="l" t="t" r="r" b="b"/>
            <a:pathLst>
              <a:path w="3175586" h="2635736">
                <a:moveTo>
                  <a:pt x="0" y="0"/>
                </a:moveTo>
                <a:lnTo>
                  <a:pt x="3175586" y="0"/>
                </a:lnTo>
                <a:lnTo>
                  <a:pt x="3175586" y="2635736"/>
                </a:lnTo>
                <a:lnTo>
                  <a:pt x="0" y="26357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2514320" y="1349525"/>
            <a:ext cx="13223800" cy="7595731"/>
            <a:chOff x="-74507" y="-28575"/>
            <a:chExt cx="17631734" cy="10127641"/>
          </a:xfrm>
        </p:grpSpPr>
        <p:sp>
          <p:nvSpPr>
            <p:cNvPr id="8" name="TextBox 8"/>
            <p:cNvSpPr txBox="1"/>
            <p:nvPr/>
          </p:nvSpPr>
          <p:spPr>
            <a:xfrm>
              <a:off x="27093" y="2497454"/>
              <a:ext cx="17530134" cy="5129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5000" spc="-750">
                  <a:solidFill>
                    <a:srgbClr val="DD5E3E"/>
                  </a:solidFill>
                  <a:latin typeface="Caveat Brush"/>
                </a:rPr>
                <a:t>Simulation Study of the Coffee Shop </a:t>
              </a:r>
              <a:endParaRPr lang="en-US" sz="15000" spc="-750">
                <a:solidFill>
                  <a:srgbClr val="DD5E3E"/>
                </a:solidFill>
                <a:latin typeface="Caveat Brush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7530134" cy="532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0"/>
                </a:lnSpc>
              </a:pPr>
              <a:r>
                <a:rPr lang="en-US" sz="2500" spc="375">
                  <a:solidFill>
                    <a:srgbClr val="E9DABB"/>
                  </a:solidFill>
                  <a:latin typeface="Poppins Medium" panose="02000000000000000000"/>
                </a:rPr>
                <a:t> SOFTWARE TOOLS FOR SIMULATION AND OPTIMIZATION</a:t>
              </a:r>
              <a:endParaRPr lang="en-US" sz="2500" spc="375">
                <a:solidFill>
                  <a:srgbClr val="E9DABB"/>
                </a:solidFill>
                <a:latin typeface="Poppins Medium" panose="0200000000000000000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74507" y="9620699"/>
              <a:ext cx="17530134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E9DABB"/>
                  </a:solidFill>
                  <a:latin typeface="Poppins Medium" panose="02000000000000000000"/>
                </a:rPr>
                <a:t>Abdelhaimd Farhat | 222008524       </a:t>
              </a:r>
              <a:r>
                <a:rPr lang="en-US" sz="2000">
                  <a:solidFill>
                    <a:srgbClr val="E9DABB"/>
                  </a:solidFill>
                  <a:latin typeface="Poppins Medium" panose="02000000000000000000"/>
                  <a:sym typeface="+mn-ea"/>
                </a:rPr>
                <a:t>Mohamed Khirey | 221018105       Mahmoud Gomaa | 221018253  </a:t>
              </a:r>
              <a:r>
                <a:rPr lang="en-US" sz="2000">
                  <a:solidFill>
                    <a:srgbClr val="E9DABB"/>
                  </a:solidFill>
                  <a:latin typeface="Poppins Medium" panose="02000000000000000000"/>
                </a:rPr>
                <a:t>               </a:t>
              </a:r>
              <a:r>
                <a:rPr lang="en-US" sz="2000">
                  <a:solidFill>
                    <a:srgbClr val="E9DABB"/>
                  </a:solidFill>
                  <a:latin typeface="Poppins Medium" panose="02000000000000000000"/>
                </a:rPr>
                <a:t>             </a:t>
              </a:r>
              <a:endParaRPr lang="en-US" sz="2000">
                <a:solidFill>
                  <a:srgbClr val="E9DABB"/>
                </a:solidFill>
                <a:latin typeface="Poppins Medium" panose="02000000000000000000"/>
              </a:endParaRPr>
            </a:p>
          </p:txBody>
        </p:sp>
      </p:grpSp>
      <p:sp>
        <p:nvSpPr>
          <p:cNvPr id="11" name="Freeform 2"/>
          <p:cNvSpPr/>
          <p:nvPr/>
        </p:nvSpPr>
        <p:spPr>
          <a:xfrm rot="-2003217">
            <a:off x="-3773706" y="-871305"/>
            <a:ext cx="7548682" cy="6793813"/>
          </a:xfrm>
          <a:custGeom>
            <a:avLst/>
            <a:gdLst/>
            <a:ahLst/>
            <a:cxnLst/>
            <a:rect l="l" t="t" r="r" b="b"/>
            <a:pathLst>
              <a:path w="7548682" h="6793813">
                <a:moveTo>
                  <a:pt x="0" y="0"/>
                </a:moveTo>
                <a:lnTo>
                  <a:pt x="7548682" y="0"/>
                </a:lnTo>
                <a:lnTo>
                  <a:pt x="7548682" y="6793813"/>
                </a:lnTo>
                <a:lnTo>
                  <a:pt x="0" y="679381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7"/>
          <p:cNvGrpSpPr/>
          <p:nvPr/>
        </p:nvGrpSpPr>
        <p:grpSpPr>
          <a:xfrm rot="0">
            <a:off x="2570835" y="1349525"/>
            <a:ext cx="13167920" cy="5741351"/>
            <a:chOff x="0" y="-28575"/>
            <a:chExt cx="17557227" cy="7655135"/>
          </a:xfrm>
        </p:grpSpPr>
        <p:sp>
          <p:nvSpPr>
            <p:cNvPr id="13" name="TextBox 8"/>
            <p:cNvSpPr txBox="1"/>
            <p:nvPr/>
          </p:nvSpPr>
          <p:spPr>
            <a:xfrm>
              <a:off x="27093" y="2497454"/>
              <a:ext cx="17530134" cy="5129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15000"/>
                </a:lnSpc>
              </a:pPr>
              <a:r>
                <a:rPr lang="en-US" sz="15000" spc="-750">
                  <a:solidFill>
                    <a:srgbClr val="DD5E3E"/>
                  </a:solidFill>
                  <a:latin typeface="Caveat Brush"/>
                </a:rPr>
                <a:t>Simulation Study of the Coffee Shop </a:t>
              </a:r>
              <a:endParaRPr lang="en-US" sz="15000" spc="-750">
                <a:solidFill>
                  <a:srgbClr val="DD5E3E"/>
                </a:solidFill>
                <a:latin typeface="Caveat Brush"/>
              </a:endParaRPr>
            </a:p>
          </p:txBody>
        </p:sp>
        <p:sp>
          <p:nvSpPr>
            <p:cNvPr id="14" name="TextBox 9"/>
            <p:cNvSpPr txBox="1"/>
            <p:nvPr/>
          </p:nvSpPr>
          <p:spPr>
            <a:xfrm>
              <a:off x="0" y="-28575"/>
              <a:ext cx="17530134" cy="532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250"/>
                </a:lnSpc>
              </a:pPr>
              <a:r>
                <a:rPr lang="en-US" sz="2500" spc="375">
                  <a:solidFill>
                    <a:srgbClr val="E9DABB"/>
                  </a:solidFill>
                  <a:latin typeface="Poppins Medium" panose="02000000000000000000"/>
                </a:rPr>
                <a:t> SOFTWARE TOOLS FOR SIMULATION AND OPTIMIZATION</a:t>
              </a:r>
              <a:endParaRPr lang="en-US" sz="2500" spc="375">
                <a:solidFill>
                  <a:srgbClr val="E9DABB"/>
                </a:solidFill>
                <a:latin typeface="Poppins Medium" panose="0200000000000000000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9020">
            <a:off x="1395911" y="1656860"/>
            <a:ext cx="15496179" cy="6973280"/>
          </a:xfrm>
          <a:custGeom>
            <a:avLst/>
            <a:gdLst/>
            <a:ahLst/>
            <a:cxnLst/>
            <a:rect l="l" t="t" r="r" b="b"/>
            <a:pathLst>
              <a:path w="15496179" h="6973280">
                <a:moveTo>
                  <a:pt x="0" y="0"/>
                </a:moveTo>
                <a:lnTo>
                  <a:pt x="15496178" y="0"/>
                </a:lnTo>
                <a:lnTo>
                  <a:pt x="15496178" y="6973280"/>
                </a:lnTo>
                <a:lnTo>
                  <a:pt x="0" y="697328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62425" y="4448175"/>
            <a:ext cx="9963150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spc="-600">
                <a:solidFill>
                  <a:srgbClr val="493F3D"/>
                </a:solidFill>
                <a:latin typeface="Caveat Brush"/>
              </a:rPr>
              <a:t>Results</a:t>
            </a:r>
            <a:endParaRPr lang="en-US" sz="12000" spc="-600">
              <a:solidFill>
                <a:srgbClr val="493F3D"/>
              </a:solidFill>
              <a:latin typeface="Caveat Brush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1765" y="6253696"/>
            <a:ext cx="3567995" cy="5171007"/>
          </a:xfrm>
          <a:custGeom>
            <a:avLst/>
            <a:gdLst/>
            <a:ahLst/>
            <a:cxnLst/>
            <a:rect l="l" t="t" r="r" b="b"/>
            <a:pathLst>
              <a:path w="3567995" h="5171007">
                <a:moveTo>
                  <a:pt x="0" y="0"/>
                </a:moveTo>
                <a:lnTo>
                  <a:pt x="3567994" y="0"/>
                </a:lnTo>
                <a:lnTo>
                  <a:pt x="3567994" y="5171008"/>
                </a:lnTo>
                <a:lnTo>
                  <a:pt x="0" y="517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236582">
            <a:off x="12791035" y="850268"/>
            <a:ext cx="6914012" cy="3802707"/>
          </a:xfrm>
          <a:custGeom>
            <a:avLst/>
            <a:gdLst/>
            <a:ahLst/>
            <a:cxnLst/>
            <a:rect l="l" t="t" r="r" b="b"/>
            <a:pathLst>
              <a:path w="6914012" h="3802707">
                <a:moveTo>
                  <a:pt x="0" y="0"/>
                </a:moveTo>
                <a:lnTo>
                  <a:pt x="6914012" y="0"/>
                </a:lnTo>
                <a:lnTo>
                  <a:pt x="6914012" y="3802707"/>
                </a:lnTo>
                <a:lnTo>
                  <a:pt x="0" y="38027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A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54573" y="826452"/>
            <a:ext cx="12911332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800" spc="-439">
                <a:solidFill>
                  <a:srgbClr val="493F3D"/>
                </a:solidFill>
                <a:latin typeface="Caveat Brush"/>
              </a:rPr>
              <a:t>Metrics</a:t>
            </a:r>
            <a:endParaRPr lang="en-US" sz="8800" spc="-439">
              <a:solidFill>
                <a:srgbClr val="493F3D"/>
              </a:solidFill>
              <a:latin typeface="Caveat Brush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601815" y="876804"/>
            <a:ext cx="4402836" cy="8229600"/>
          </a:xfrm>
          <a:custGeom>
            <a:avLst/>
            <a:gdLst/>
            <a:ahLst/>
            <a:cxnLst/>
            <a:rect l="l" t="t" r="r" b="b"/>
            <a:pathLst>
              <a:path w="4402836" h="8229600">
                <a:moveTo>
                  <a:pt x="0" y="0"/>
                </a:moveTo>
                <a:lnTo>
                  <a:pt x="4402836" y="0"/>
                </a:lnTo>
                <a:lnTo>
                  <a:pt x="44028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09322">
            <a:off x="15821350" y="-257609"/>
            <a:ext cx="3833998" cy="3182218"/>
          </a:xfrm>
          <a:custGeom>
            <a:avLst/>
            <a:gdLst/>
            <a:ahLst/>
            <a:cxnLst/>
            <a:rect l="l" t="t" r="r" b="b"/>
            <a:pathLst>
              <a:path w="3833998" h="3182218">
                <a:moveTo>
                  <a:pt x="0" y="0"/>
                </a:moveTo>
                <a:lnTo>
                  <a:pt x="3833998" y="0"/>
                </a:lnTo>
                <a:lnTo>
                  <a:pt x="3833998" y="3182218"/>
                </a:lnTo>
                <a:lnTo>
                  <a:pt x="0" y="31822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114289">
            <a:off x="-951730" y="-1430275"/>
            <a:ext cx="3425809" cy="2860550"/>
          </a:xfrm>
          <a:custGeom>
            <a:avLst/>
            <a:gdLst/>
            <a:ahLst/>
            <a:cxnLst/>
            <a:rect l="l" t="t" r="r" b="b"/>
            <a:pathLst>
              <a:path w="3425809" h="2860550">
                <a:moveTo>
                  <a:pt x="0" y="0"/>
                </a:moveTo>
                <a:lnTo>
                  <a:pt x="3425809" y="0"/>
                </a:lnTo>
                <a:lnTo>
                  <a:pt x="3425809" y="2860550"/>
                </a:lnTo>
                <a:lnTo>
                  <a:pt x="0" y="28605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794812">
            <a:off x="-1631098" y="-484703"/>
            <a:ext cx="4117828" cy="2264806"/>
          </a:xfrm>
          <a:custGeom>
            <a:avLst/>
            <a:gdLst/>
            <a:ahLst/>
            <a:cxnLst/>
            <a:rect l="l" t="t" r="r" b="b"/>
            <a:pathLst>
              <a:path w="4117828" h="2264806">
                <a:moveTo>
                  <a:pt x="0" y="0"/>
                </a:moveTo>
                <a:lnTo>
                  <a:pt x="4117829" y="0"/>
                </a:lnTo>
                <a:lnTo>
                  <a:pt x="4117829" y="2264806"/>
                </a:lnTo>
                <a:lnTo>
                  <a:pt x="0" y="22648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9593298">
            <a:off x="10481569" y="7438014"/>
            <a:ext cx="3336780" cy="3336780"/>
          </a:xfrm>
          <a:custGeom>
            <a:avLst/>
            <a:gdLst/>
            <a:ahLst/>
            <a:cxnLst/>
            <a:rect l="l" t="t" r="r" b="b"/>
            <a:pathLst>
              <a:path w="3336780" h="3336780">
                <a:moveTo>
                  <a:pt x="0" y="0"/>
                </a:moveTo>
                <a:lnTo>
                  <a:pt x="3336780" y="0"/>
                </a:lnTo>
                <a:lnTo>
                  <a:pt x="3336780" y="3336780"/>
                </a:lnTo>
                <a:lnTo>
                  <a:pt x="0" y="33367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5745827" y="3233177"/>
          <a:ext cx="5301464" cy="3971566"/>
        </p:xfrm>
        <a:graphic>
          <a:graphicData uri="http://schemas.openxmlformats.org/drawingml/2006/table">
            <a:tbl>
              <a:tblPr/>
              <a:tblGrid>
                <a:gridCol w="3834430"/>
              </a:tblGrid>
              <a:tr h="1029047">
                <a:tc>
                  <a:txBody>
                    <a:bodyPr rtlCol="0"/>
                    <a:lstStyle/>
                    <a:p>
                      <a:pPr algn="ctr">
                        <a:lnSpc>
                          <a:spcPts val="25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722"/>
                    </a:solidFill>
                  </a:tcPr>
                </a:tc>
              </a:tr>
              <a:tr h="1474161">
                <a:tc>
                  <a:txBody>
                    <a:bodyPr rtlCol="0"/>
                    <a:lstStyle/>
                    <a:p>
                      <a:pPr algn="ctr">
                        <a:lnSpc>
                          <a:spcPts val="25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8358">
                <a:tc>
                  <a:txBody>
                    <a:bodyPr rtlCol="0"/>
                    <a:lstStyle/>
                    <a:p>
                      <a:pPr algn="ctr">
                        <a:lnSpc>
                          <a:spcPts val="25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1047291" y="3233177"/>
          <a:ext cx="6105256" cy="3971566"/>
        </p:xfrm>
        <a:graphic>
          <a:graphicData uri="http://schemas.openxmlformats.org/drawingml/2006/table">
            <a:tbl>
              <a:tblPr/>
              <a:tblGrid>
                <a:gridCol w="5090151"/>
              </a:tblGrid>
              <a:tr h="1029047">
                <a:tc>
                  <a:txBody>
                    <a:bodyPr rtlCol="0"/>
                    <a:lstStyle/>
                    <a:p>
                      <a:pPr algn="ctr">
                        <a:lnSpc>
                          <a:spcPts val="25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722"/>
                    </a:solidFill>
                  </a:tcPr>
                </a:tc>
              </a:tr>
              <a:tr h="1474161">
                <a:tc>
                  <a:txBody>
                    <a:bodyPr rtlCol="0"/>
                    <a:lstStyle/>
                    <a:p>
                      <a:pPr algn="ctr">
                        <a:lnSpc>
                          <a:spcPts val="25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8358">
                <a:tc>
                  <a:txBody>
                    <a:bodyPr rtlCol="0"/>
                    <a:lstStyle/>
                    <a:p>
                      <a:pPr algn="ctr">
                        <a:lnSpc>
                          <a:spcPts val="25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16458005" y="3127788"/>
            <a:ext cx="1389083" cy="1305738"/>
          </a:xfrm>
          <a:custGeom>
            <a:avLst/>
            <a:gdLst/>
            <a:ahLst/>
            <a:cxnLst/>
            <a:rect l="l" t="t" r="r" b="b"/>
            <a:pathLst>
              <a:path w="1389083" h="1305738">
                <a:moveTo>
                  <a:pt x="0" y="0"/>
                </a:moveTo>
                <a:lnTo>
                  <a:pt x="1389083" y="0"/>
                </a:lnTo>
                <a:lnTo>
                  <a:pt x="1389083" y="1305738"/>
                </a:lnTo>
                <a:lnTo>
                  <a:pt x="0" y="13057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440912" y="3233177"/>
          <a:ext cx="5301464" cy="3971566"/>
        </p:xfrm>
        <a:graphic>
          <a:graphicData uri="http://schemas.openxmlformats.org/drawingml/2006/table">
            <a:tbl>
              <a:tblPr/>
              <a:tblGrid>
                <a:gridCol w="3834430"/>
              </a:tblGrid>
              <a:tr h="1029047">
                <a:tc>
                  <a:txBody>
                    <a:bodyPr rtlCol="0"/>
                    <a:lstStyle/>
                    <a:p>
                      <a:pPr algn="ctr">
                        <a:lnSpc>
                          <a:spcPts val="25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6722"/>
                    </a:solidFill>
                  </a:tcPr>
                </a:tc>
              </a:tr>
              <a:tr h="1474161">
                <a:tc>
                  <a:txBody>
                    <a:bodyPr rtlCol="0"/>
                    <a:lstStyle/>
                    <a:p>
                      <a:pPr algn="ctr">
                        <a:lnSpc>
                          <a:spcPts val="25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8358">
                <a:tc>
                  <a:txBody>
                    <a:bodyPr rtlCol="0"/>
                    <a:lstStyle/>
                    <a:p>
                      <a:pPr algn="ctr">
                        <a:lnSpc>
                          <a:spcPts val="25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93F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Freeform 12"/>
          <p:cNvSpPr/>
          <p:nvPr/>
        </p:nvSpPr>
        <p:spPr>
          <a:xfrm>
            <a:off x="5867400" y="5875655"/>
            <a:ext cx="3580765" cy="1091565"/>
          </a:xfrm>
          <a:custGeom>
            <a:avLst/>
            <a:gdLst/>
            <a:ahLst/>
            <a:cxnLst/>
            <a:rect l="l" t="t" r="r" b="b"/>
            <a:pathLst>
              <a:path w="3931626" h="1091662">
                <a:moveTo>
                  <a:pt x="0" y="0"/>
                </a:moveTo>
                <a:lnTo>
                  <a:pt x="3931627" y="0"/>
                </a:lnTo>
                <a:lnTo>
                  <a:pt x="3931627" y="1091662"/>
                </a:lnTo>
                <a:lnTo>
                  <a:pt x="0" y="10916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840210" y="5818505"/>
            <a:ext cx="3524885" cy="1148715"/>
          </a:xfrm>
          <a:custGeom>
            <a:avLst/>
            <a:gdLst/>
            <a:ahLst/>
            <a:cxnLst/>
            <a:rect l="l" t="t" r="r" b="b"/>
            <a:pathLst>
              <a:path w="2400368" h="1148839">
                <a:moveTo>
                  <a:pt x="0" y="0"/>
                </a:moveTo>
                <a:lnTo>
                  <a:pt x="2400368" y="0"/>
                </a:lnTo>
                <a:lnTo>
                  <a:pt x="2400368" y="1148839"/>
                </a:lnTo>
                <a:lnTo>
                  <a:pt x="0" y="114883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746865" y="4399915"/>
            <a:ext cx="3636645" cy="1186815"/>
          </a:xfrm>
          <a:custGeom>
            <a:avLst/>
            <a:gdLst/>
            <a:ahLst/>
            <a:cxnLst/>
            <a:rect l="l" t="t" r="r" b="b"/>
            <a:pathLst>
              <a:path w="2418801" h="1186582">
                <a:moveTo>
                  <a:pt x="0" y="0"/>
                </a:moveTo>
                <a:lnTo>
                  <a:pt x="2418801" y="0"/>
                </a:lnTo>
                <a:lnTo>
                  <a:pt x="2418801" y="1186582"/>
                </a:lnTo>
                <a:lnTo>
                  <a:pt x="0" y="118658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843905" y="4386580"/>
            <a:ext cx="3667760" cy="1156970"/>
          </a:xfrm>
          <a:custGeom>
            <a:avLst/>
            <a:gdLst/>
            <a:ahLst/>
            <a:cxnLst/>
            <a:rect l="l" t="t" r="r" b="b"/>
            <a:pathLst>
              <a:path w="3931626" h="1156854">
                <a:moveTo>
                  <a:pt x="0" y="0"/>
                </a:moveTo>
                <a:lnTo>
                  <a:pt x="3931627" y="0"/>
                </a:lnTo>
                <a:lnTo>
                  <a:pt x="3931627" y="1156854"/>
                </a:lnTo>
                <a:lnTo>
                  <a:pt x="0" y="115685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668711" y="3082257"/>
            <a:ext cx="1414492" cy="1271275"/>
          </a:xfrm>
          <a:custGeom>
            <a:avLst/>
            <a:gdLst/>
            <a:ahLst/>
            <a:cxnLst/>
            <a:rect l="l" t="t" r="r" b="b"/>
            <a:pathLst>
              <a:path w="1414492" h="1271275">
                <a:moveTo>
                  <a:pt x="0" y="0"/>
                </a:moveTo>
                <a:lnTo>
                  <a:pt x="1414492" y="0"/>
                </a:lnTo>
                <a:lnTo>
                  <a:pt x="1414492" y="1271275"/>
                </a:lnTo>
                <a:lnTo>
                  <a:pt x="0" y="127127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681206" y="3411592"/>
            <a:ext cx="2178487" cy="64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0"/>
              </a:lnSpc>
              <a:spcBef>
                <a:spcPct val="0"/>
              </a:spcBef>
            </a:pPr>
            <a:r>
              <a:rPr lang="en-US" sz="3625" spc="72">
                <a:solidFill>
                  <a:srgbClr val="493F3D"/>
                </a:solidFill>
                <a:latin typeface="Poppins Bold" panose="02000000000000000000"/>
              </a:rPr>
              <a:t>Revenue</a:t>
            </a:r>
            <a:endParaRPr lang="en-US" sz="3625" spc="72">
              <a:solidFill>
                <a:srgbClr val="493F3D"/>
              </a:solidFill>
              <a:latin typeface="Poppins Bold" panose="020000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266112" y="3348829"/>
            <a:ext cx="5667613" cy="64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0"/>
              </a:lnSpc>
              <a:spcBef>
                <a:spcPct val="0"/>
              </a:spcBef>
            </a:pPr>
            <a:r>
              <a:rPr lang="en-US" sz="3625" spc="72">
                <a:solidFill>
                  <a:srgbClr val="493F3D"/>
                </a:solidFill>
                <a:latin typeface="Poppins Bold" panose="02000000000000000000"/>
              </a:rPr>
              <a:t>Customer Satisfaction</a:t>
            </a:r>
            <a:endParaRPr lang="en-US" sz="3625" spc="72">
              <a:solidFill>
                <a:srgbClr val="493F3D"/>
              </a:solidFill>
              <a:latin typeface="Poppins Bold" panose="020000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42412" y="4433332"/>
            <a:ext cx="3417643" cy="104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0"/>
              </a:lnSpc>
            </a:pPr>
            <a:r>
              <a:rPr lang="en-US" sz="2825" spc="56">
                <a:solidFill>
                  <a:srgbClr val="493F3D"/>
                </a:solidFill>
                <a:latin typeface="Poppins Bold" panose="02000000000000000000"/>
              </a:rPr>
              <a:t>Original</a:t>
            </a:r>
            <a:endParaRPr lang="en-US" sz="2825" spc="56">
              <a:solidFill>
                <a:srgbClr val="493F3D"/>
              </a:solidFill>
              <a:latin typeface="Poppins Bold" panose="02000000000000000000"/>
            </a:endParaRPr>
          </a:p>
          <a:p>
            <a:pPr algn="ctr">
              <a:lnSpc>
                <a:spcPts val="4240"/>
              </a:lnSpc>
              <a:spcBef>
                <a:spcPct val="0"/>
              </a:spcBef>
            </a:pPr>
            <a:r>
              <a:rPr lang="en-US" sz="2825" spc="56">
                <a:solidFill>
                  <a:srgbClr val="493F3D"/>
                </a:solidFill>
                <a:latin typeface="Poppins Bold" panose="02000000000000000000"/>
              </a:rPr>
              <a:t>1 employees</a:t>
            </a:r>
            <a:endParaRPr lang="en-US" sz="2825" spc="56">
              <a:solidFill>
                <a:srgbClr val="493F3D"/>
              </a:solidFill>
              <a:latin typeface="Poppins Bold" panose="020000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62120" y="5856226"/>
            <a:ext cx="3417643" cy="104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0"/>
              </a:lnSpc>
            </a:pPr>
            <a:r>
              <a:rPr lang="en-US" sz="2825" spc="56">
                <a:solidFill>
                  <a:srgbClr val="493F3D"/>
                </a:solidFill>
                <a:latin typeface="Poppins Bold" panose="02000000000000000000"/>
              </a:rPr>
              <a:t>Original</a:t>
            </a:r>
            <a:endParaRPr lang="en-US" sz="2825" spc="56">
              <a:solidFill>
                <a:srgbClr val="493F3D"/>
              </a:solidFill>
              <a:latin typeface="Poppins Bold" panose="02000000000000000000"/>
            </a:endParaRPr>
          </a:p>
          <a:p>
            <a:pPr algn="ctr">
              <a:lnSpc>
                <a:spcPts val="4240"/>
              </a:lnSpc>
              <a:spcBef>
                <a:spcPct val="0"/>
              </a:spcBef>
            </a:pPr>
            <a:r>
              <a:rPr lang="en-US" sz="2825" spc="56">
                <a:solidFill>
                  <a:srgbClr val="493F3D"/>
                </a:solidFill>
                <a:latin typeface="Poppins Bold" panose="02000000000000000000"/>
              </a:rPr>
              <a:t>2 employees</a:t>
            </a:r>
            <a:endParaRPr lang="en-US" sz="2825" spc="56">
              <a:solidFill>
                <a:srgbClr val="493F3D"/>
              </a:solidFill>
              <a:latin typeface="Poppins Bold" panose="020000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A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030993" y="396378"/>
            <a:ext cx="9963150" cy="2628900"/>
            <a:chOff x="0" y="0"/>
            <a:chExt cx="13284200" cy="3505200"/>
          </a:xfrm>
        </p:grpSpPr>
        <p:sp>
          <p:nvSpPr>
            <p:cNvPr id="3" name="TextBox 3"/>
            <p:cNvSpPr txBox="1"/>
            <p:nvPr/>
          </p:nvSpPr>
          <p:spPr>
            <a:xfrm>
              <a:off x="0" y="133350"/>
              <a:ext cx="13284200" cy="2548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7200" spc="359">
                  <a:solidFill>
                    <a:srgbClr val="493F3D"/>
                  </a:solidFill>
                  <a:latin typeface="Caveat Brush"/>
                </a:rPr>
                <a:t>PROBLEMS AND POSSIBLE IMPROVEMENTS</a:t>
              </a:r>
              <a:endParaRPr lang="en-US" sz="7200" spc="359">
                <a:solidFill>
                  <a:srgbClr val="493F3D"/>
                </a:solidFill>
                <a:latin typeface="Caveat Brush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0515"/>
              <a:ext cx="13284200" cy="65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 rot="-2345329">
            <a:off x="-3344828" y="-614337"/>
            <a:ext cx="6972895" cy="6275605"/>
          </a:xfrm>
          <a:custGeom>
            <a:avLst/>
            <a:gdLst/>
            <a:ahLst/>
            <a:cxnLst/>
            <a:rect l="l" t="t" r="r" b="b"/>
            <a:pathLst>
              <a:path w="6972895" h="6275605">
                <a:moveTo>
                  <a:pt x="0" y="0"/>
                </a:moveTo>
                <a:lnTo>
                  <a:pt x="6972895" y="0"/>
                </a:lnTo>
                <a:lnTo>
                  <a:pt x="6972895" y="6275605"/>
                </a:lnTo>
                <a:lnTo>
                  <a:pt x="0" y="627560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026648">
            <a:off x="531061" y="292279"/>
            <a:ext cx="4117828" cy="2264806"/>
          </a:xfrm>
          <a:custGeom>
            <a:avLst/>
            <a:gdLst/>
            <a:ahLst/>
            <a:cxnLst/>
            <a:rect l="l" t="t" r="r" b="b"/>
            <a:pathLst>
              <a:path w="4117828" h="2264806">
                <a:moveTo>
                  <a:pt x="0" y="0"/>
                </a:moveTo>
                <a:lnTo>
                  <a:pt x="4117828" y="0"/>
                </a:lnTo>
                <a:lnTo>
                  <a:pt x="4117828" y="2264805"/>
                </a:lnTo>
                <a:lnTo>
                  <a:pt x="0" y="22648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91157">
            <a:off x="15396279" y="-390726"/>
            <a:ext cx="4068942" cy="4068942"/>
          </a:xfrm>
          <a:custGeom>
            <a:avLst/>
            <a:gdLst/>
            <a:ahLst/>
            <a:cxnLst/>
            <a:rect l="l" t="t" r="r" b="b"/>
            <a:pathLst>
              <a:path w="4068942" h="4068942">
                <a:moveTo>
                  <a:pt x="0" y="0"/>
                </a:moveTo>
                <a:lnTo>
                  <a:pt x="4068942" y="0"/>
                </a:lnTo>
                <a:lnTo>
                  <a:pt x="4068942" y="4068943"/>
                </a:lnTo>
                <a:lnTo>
                  <a:pt x="0" y="40689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853677">
            <a:off x="16308396" y="8268685"/>
            <a:ext cx="3425809" cy="2860550"/>
          </a:xfrm>
          <a:custGeom>
            <a:avLst/>
            <a:gdLst/>
            <a:ahLst/>
            <a:cxnLst/>
            <a:rect l="l" t="t" r="r" b="b"/>
            <a:pathLst>
              <a:path w="3425809" h="2860550">
                <a:moveTo>
                  <a:pt x="0" y="0"/>
                </a:moveTo>
                <a:lnTo>
                  <a:pt x="3425808" y="0"/>
                </a:lnTo>
                <a:lnTo>
                  <a:pt x="3425808" y="2860550"/>
                </a:lnTo>
                <a:lnTo>
                  <a:pt x="0" y="28605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8616829">
            <a:off x="17112182" y="8205943"/>
            <a:ext cx="2351637" cy="2104715"/>
          </a:xfrm>
          <a:custGeom>
            <a:avLst/>
            <a:gdLst/>
            <a:ahLst/>
            <a:cxnLst/>
            <a:rect l="l" t="t" r="r" b="b"/>
            <a:pathLst>
              <a:path w="2351637" h="2104715">
                <a:moveTo>
                  <a:pt x="0" y="0"/>
                </a:moveTo>
                <a:lnTo>
                  <a:pt x="2351636" y="0"/>
                </a:lnTo>
                <a:lnTo>
                  <a:pt x="2351636" y="2104714"/>
                </a:lnTo>
                <a:lnTo>
                  <a:pt x="0" y="21047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810176" y="2171431"/>
            <a:ext cx="2002748" cy="2609444"/>
          </a:xfrm>
          <a:custGeom>
            <a:avLst/>
            <a:gdLst/>
            <a:ahLst/>
            <a:cxnLst/>
            <a:rect l="l" t="t" r="r" b="b"/>
            <a:pathLst>
              <a:path w="2002748" h="2609444">
                <a:moveTo>
                  <a:pt x="0" y="0"/>
                </a:moveTo>
                <a:lnTo>
                  <a:pt x="2002748" y="0"/>
                </a:lnTo>
                <a:lnTo>
                  <a:pt x="2002748" y="2609444"/>
                </a:lnTo>
                <a:lnTo>
                  <a:pt x="0" y="26094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01475" y="1866875"/>
            <a:ext cx="2787271" cy="2620035"/>
          </a:xfrm>
          <a:custGeom>
            <a:avLst/>
            <a:gdLst/>
            <a:ahLst/>
            <a:cxnLst/>
            <a:rect l="l" t="t" r="r" b="b"/>
            <a:pathLst>
              <a:path w="2787271" h="2620035">
                <a:moveTo>
                  <a:pt x="0" y="0"/>
                </a:moveTo>
                <a:lnTo>
                  <a:pt x="2787271" y="0"/>
                </a:lnTo>
                <a:lnTo>
                  <a:pt x="2787271" y="2620035"/>
                </a:lnTo>
                <a:lnTo>
                  <a:pt x="0" y="26200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649114" y="5905673"/>
            <a:ext cx="2606150" cy="1665040"/>
          </a:xfrm>
          <a:custGeom>
            <a:avLst/>
            <a:gdLst/>
            <a:ahLst/>
            <a:cxnLst/>
            <a:rect l="l" t="t" r="r" b="b"/>
            <a:pathLst>
              <a:path w="2606150" h="1665040">
                <a:moveTo>
                  <a:pt x="0" y="0"/>
                </a:moveTo>
                <a:lnTo>
                  <a:pt x="2606151" y="0"/>
                </a:lnTo>
                <a:lnTo>
                  <a:pt x="2606151" y="1665041"/>
                </a:lnTo>
                <a:lnTo>
                  <a:pt x="0" y="166504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562119" y="7886793"/>
            <a:ext cx="2693130" cy="1734838"/>
          </a:xfrm>
          <a:custGeom>
            <a:avLst/>
            <a:gdLst/>
            <a:ahLst/>
            <a:cxnLst/>
            <a:rect l="l" t="t" r="r" b="b"/>
            <a:pathLst>
              <a:path w="2693130" h="1734838">
                <a:moveTo>
                  <a:pt x="0" y="0"/>
                </a:moveTo>
                <a:lnTo>
                  <a:pt x="2693130" y="0"/>
                </a:lnTo>
                <a:lnTo>
                  <a:pt x="2693130" y="1734838"/>
                </a:lnTo>
                <a:lnTo>
                  <a:pt x="0" y="173483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22139" y="6243700"/>
            <a:ext cx="3194096" cy="97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2640" spc="52">
                <a:solidFill>
                  <a:srgbClr val="493F3D"/>
                </a:solidFill>
                <a:latin typeface="Poppins Bold" panose="02000000000000000000"/>
              </a:rPr>
              <a:t>Original</a:t>
            </a:r>
            <a:endParaRPr lang="en-US" sz="2640" spc="52">
              <a:solidFill>
                <a:srgbClr val="493F3D"/>
              </a:solidFill>
              <a:latin typeface="Poppins Bold" panose="02000000000000000000"/>
            </a:endParaRPr>
          </a:p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2640" spc="52">
                <a:solidFill>
                  <a:srgbClr val="493F3D"/>
                </a:solidFill>
                <a:latin typeface="Poppins Bold" panose="02000000000000000000"/>
              </a:rPr>
              <a:t>1 employee</a:t>
            </a:r>
            <a:endParaRPr lang="en-US" sz="2640" spc="52">
              <a:solidFill>
                <a:srgbClr val="493F3D"/>
              </a:solidFill>
              <a:latin typeface="Poppins Bold" panose="020000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14258" y="7955901"/>
            <a:ext cx="3194096" cy="97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2640" spc="52">
                <a:solidFill>
                  <a:srgbClr val="493F3D"/>
                </a:solidFill>
                <a:latin typeface="Poppins Bold" panose="02000000000000000000"/>
              </a:rPr>
              <a:t>Original</a:t>
            </a:r>
            <a:endParaRPr lang="en-US" sz="2640" spc="52">
              <a:solidFill>
                <a:srgbClr val="493F3D"/>
              </a:solidFill>
              <a:latin typeface="Poppins Bold" panose="02000000000000000000"/>
            </a:endParaRPr>
          </a:p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2640" spc="52">
                <a:solidFill>
                  <a:srgbClr val="493F3D"/>
                </a:solidFill>
                <a:latin typeface="Poppins Bold" panose="02000000000000000000"/>
              </a:rPr>
              <a:t>2 employees</a:t>
            </a:r>
            <a:endParaRPr lang="en-US" sz="2640" spc="52">
              <a:solidFill>
                <a:srgbClr val="493F3D"/>
              </a:solidFill>
              <a:latin typeface="Poppins Bold" panose="02000000000000000000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4624158" y="6089413"/>
            <a:ext cx="2626163" cy="1288307"/>
          </a:xfrm>
          <a:custGeom>
            <a:avLst/>
            <a:gdLst/>
            <a:ahLst/>
            <a:cxnLst/>
            <a:rect l="l" t="t" r="r" b="b"/>
            <a:pathLst>
              <a:path w="2626163" h="1288307">
                <a:moveTo>
                  <a:pt x="0" y="0"/>
                </a:moveTo>
                <a:lnTo>
                  <a:pt x="2626164" y="0"/>
                </a:lnTo>
                <a:lnTo>
                  <a:pt x="2626164" y="1288306"/>
                </a:lnTo>
                <a:lnTo>
                  <a:pt x="0" y="128830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644171" y="8003844"/>
            <a:ext cx="2606150" cy="1247329"/>
          </a:xfrm>
          <a:custGeom>
            <a:avLst/>
            <a:gdLst/>
            <a:ahLst/>
            <a:cxnLst/>
            <a:rect l="l" t="t" r="r" b="b"/>
            <a:pathLst>
              <a:path w="2606150" h="1247329">
                <a:moveTo>
                  <a:pt x="0" y="0"/>
                </a:moveTo>
                <a:lnTo>
                  <a:pt x="2606151" y="0"/>
                </a:lnTo>
                <a:lnTo>
                  <a:pt x="2606151" y="1247328"/>
                </a:lnTo>
                <a:lnTo>
                  <a:pt x="0" y="124732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016235" y="6949986"/>
            <a:ext cx="1298971" cy="266289"/>
          </a:xfrm>
          <a:custGeom>
            <a:avLst/>
            <a:gdLst/>
            <a:ahLst/>
            <a:cxnLst/>
            <a:rect l="l" t="t" r="r" b="b"/>
            <a:pathLst>
              <a:path w="1298971" h="266289">
                <a:moveTo>
                  <a:pt x="0" y="0"/>
                </a:moveTo>
                <a:lnTo>
                  <a:pt x="1298971" y="0"/>
                </a:lnTo>
                <a:lnTo>
                  <a:pt x="1298971" y="266289"/>
                </a:lnTo>
                <a:lnTo>
                  <a:pt x="0" y="26628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39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ysDot"/>
            <a:miter/>
          </a:ln>
        </p:spPr>
      </p:sp>
      <p:sp>
        <p:nvSpPr>
          <p:cNvPr id="19" name="Freeform 19"/>
          <p:cNvSpPr/>
          <p:nvPr/>
        </p:nvSpPr>
        <p:spPr>
          <a:xfrm>
            <a:off x="5097387" y="8847058"/>
            <a:ext cx="1298971" cy="266289"/>
          </a:xfrm>
          <a:custGeom>
            <a:avLst/>
            <a:gdLst/>
            <a:ahLst/>
            <a:cxnLst/>
            <a:rect l="l" t="t" r="r" b="b"/>
            <a:pathLst>
              <a:path w="1298971" h="266289">
                <a:moveTo>
                  <a:pt x="0" y="0"/>
                </a:moveTo>
                <a:lnTo>
                  <a:pt x="1298971" y="0"/>
                </a:lnTo>
                <a:lnTo>
                  <a:pt x="1298971" y="266289"/>
                </a:lnTo>
                <a:lnTo>
                  <a:pt x="0" y="26628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39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ysDot"/>
            <a:miter/>
          </a:ln>
        </p:spPr>
      </p:sp>
      <p:sp>
        <p:nvSpPr>
          <p:cNvPr id="20" name="Freeform 20"/>
          <p:cNvSpPr/>
          <p:nvPr/>
        </p:nvSpPr>
        <p:spPr>
          <a:xfrm>
            <a:off x="13162630" y="9139446"/>
            <a:ext cx="2048311" cy="223452"/>
          </a:xfrm>
          <a:custGeom>
            <a:avLst/>
            <a:gdLst/>
            <a:ahLst/>
            <a:cxnLst/>
            <a:rect l="l" t="t" r="r" b="b"/>
            <a:pathLst>
              <a:path w="2048311" h="223452">
                <a:moveTo>
                  <a:pt x="0" y="0"/>
                </a:moveTo>
                <a:lnTo>
                  <a:pt x="2048311" y="0"/>
                </a:lnTo>
                <a:lnTo>
                  <a:pt x="2048311" y="223452"/>
                </a:lnTo>
                <a:lnTo>
                  <a:pt x="0" y="22345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51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057457" y="4915038"/>
            <a:ext cx="4764524" cy="51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0"/>
              </a:lnSpc>
              <a:spcBef>
                <a:spcPct val="0"/>
              </a:spcBef>
            </a:pPr>
            <a:r>
              <a:rPr lang="en-US" sz="2825" spc="56">
                <a:solidFill>
                  <a:srgbClr val="493F3D"/>
                </a:solidFill>
                <a:latin typeface="Poppins Bold" panose="02000000000000000000"/>
              </a:rPr>
              <a:t>Customer Insatisfaction</a:t>
            </a:r>
            <a:endParaRPr lang="en-US" sz="2825" spc="56">
              <a:solidFill>
                <a:srgbClr val="493F3D"/>
              </a:solidFill>
              <a:latin typeface="Poppins Bold" panose="020000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388803" y="4555628"/>
            <a:ext cx="3058954" cy="51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0"/>
              </a:lnSpc>
              <a:spcBef>
                <a:spcPct val="0"/>
              </a:spcBef>
            </a:pPr>
            <a:r>
              <a:rPr lang="en-US" sz="2825" spc="56">
                <a:solidFill>
                  <a:srgbClr val="493F3D"/>
                </a:solidFill>
                <a:latin typeface="Poppins Bold" panose="02000000000000000000"/>
              </a:rPr>
              <a:t>Coffee Revenue</a:t>
            </a:r>
            <a:endParaRPr lang="en-US" sz="2825" spc="56">
              <a:solidFill>
                <a:srgbClr val="493F3D"/>
              </a:solidFill>
              <a:latin typeface="Poppins Bold" panose="020000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144000" y="6352013"/>
            <a:ext cx="3227362" cy="98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5"/>
              </a:lnSpc>
            </a:pPr>
            <a:r>
              <a:rPr lang="en-US" sz="2670" spc="53">
                <a:solidFill>
                  <a:srgbClr val="493F3D"/>
                </a:solidFill>
                <a:latin typeface="Poppins Bold" panose="02000000000000000000"/>
              </a:rPr>
              <a:t>Original</a:t>
            </a:r>
            <a:endParaRPr lang="en-US" sz="2670" spc="53">
              <a:solidFill>
                <a:srgbClr val="493F3D"/>
              </a:solidFill>
              <a:latin typeface="Poppins Bold" panose="02000000000000000000"/>
            </a:endParaRPr>
          </a:p>
          <a:p>
            <a:pPr algn="ctr">
              <a:lnSpc>
                <a:spcPts val="4005"/>
              </a:lnSpc>
              <a:spcBef>
                <a:spcPct val="0"/>
              </a:spcBef>
            </a:pPr>
            <a:r>
              <a:rPr lang="en-US" sz="2670" spc="53">
                <a:solidFill>
                  <a:srgbClr val="493F3D"/>
                </a:solidFill>
                <a:latin typeface="Poppins Bold" panose="02000000000000000000"/>
              </a:rPr>
              <a:t>1 employee</a:t>
            </a:r>
            <a:endParaRPr lang="en-US" sz="2670" spc="53">
              <a:solidFill>
                <a:srgbClr val="493F3D"/>
              </a:solidFill>
              <a:latin typeface="Poppins Bold" panose="020000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012568" y="8098453"/>
            <a:ext cx="3227362" cy="98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5"/>
              </a:lnSpc>
            </a:pPr>
            <a:r>
              <a:rPr lang="en-US" sz="2670" spc="53">
                <a:solidFill>
                  <a:srgbClr val="493F3D"/>
                </a:solidFill>
                <a:latin typeface="Poppins Bold" panose="02000000000000000000"/>
              </a:rPr>
              <a:t>Original</a:t>
            </a:r>
            <a:endParaRPr lang="en-US" sz="2670" spc="53">
              <a:solidFill>
                <a:srgbClr val="493F3D"/>
              </a:solidFill>
              <a:latin typeface="Poppins Bold" panose="02000000000000000000"/>
            </a:endParaRPr>
          </a:p>
          <a:p>
            <a:pPr algn="ctr">
              <a:lnSpc>
                <a:spcPts val="4005"/>
              </a:lnSpc>
              <a:spcBef>
                <a:spcPct val="0"/>
              </a:spcBef>
            </a:pPr>
            <a:r>
              <a:rPr lang="en-US" sz="2670" spc="53">
                <a:solidFill>
                  <a:srgbClr val="493F3D"/>
                </a:solidFill>
                <a:latin typeface="Poppins Bold" panose="02000000000000000000"/>
              </a:rPr>
              <a:t>2 employees</a:t>
            </a:r>
            <a:endParaRPr lang="en-US" sz="2670" spc="53">
              <a:solidFill>
                <a:srgbClr val="493F3D"/>
              </a:solidFill>
              <a:latin typeface="Poppins Bold" panose="02000000000000000000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13162630" y="7265993"/>
            <a:ext cx="2048311" cy="223452"/>
          </a:xfrm>
          <a:custGeom>
            <a:avLst/>
            <a:gdLst/>
            <a:ahLst/>
            <a:cxnLst/>
            <a:rect l="l" t="t" r="r" b="b"/>
            <a:pathLst>
              <a:path w="2048311" h="223452">
                <a:moveTo>
                  <a:pt x="0" y="0"/>
                </a:moveTo>
                <a:lnTo>
                  <a:pt x="2048311" y="0"/>
                </a:lnTo>
                <a:lnTo>
                  <a:pt x="2048311" y="223452"/>
                </a:lnTo>
                <a:lnTo>
                  <a:pt x="0" y="22345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51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A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35308">
            <a:off x="523396" y="-4431722"/>
            <a:ext cx="17241208" cy="7758544"/>
          </a:xfrm>
          <a:custGeom>
            <a:avLst/>
            <a:gdLst/>
            <a:ahLst/>
            <a:cxnLst/>
            <a:rect l="l" t="t" r="r" b="b"/>
            <a:pathLst>
              <a:path w="17241208" h="7758544">
                <a:moveTo>
                  <a:pt x="0" y="0"/>
                </a:moveTo>
                <a:lnTo>
                  <a:pt x="17241208" y="0"/>
                </a:lnTo>
                <a:lnTo>
                  <a:pt x="17241208" y="7758544"/>
                </a:lnTo>
                <a:lnTo>
                  <a:pt x="0" y="775854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8975831" y="9598533"/>
            <a:ext cx="2439318" cy="2024634"/>
          </a:xfrm>
          <a:custGeom>
            <a:avLst/>
            <a:gdLst/>
            <a:ahLst/>
            <a:cxnLst/>
            <a:rect l="l" t="t" r="r" b="b"/>
            <a:pathLst>
              <a:path w="2439318" h="2024634">
                <a:moveTo>
                  <a:pt x="0" y="0"/>
                </a:moveTo>
                <a:lnTo>
                  <a:pt x="2439318" y="0"/>
                </a:lnTo>
                <a:lnTo>
                  <a:pt x="2439318" y="2024634"/>
                </a:lnTo>
                <a:lnTo>
                  <a:pt x="0" y="2024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331202">
            <a:off x="-644372" y="1818910"/>
            <a:ext cx="3472418" cy="1909830"/>
          </a:xfrm>
          <a:custGeom>
            <a:avLst/>
            <a:gdLst/>
            <a:ahLst/>
            <a:cxnLst/>
            <a:rect l="l" t="t" r="r" b="b"/>
            <a:pathLst>
              <a:path w="3472418" h="1909830">
                <a:moveTo>
                  <a:pt x="0" y="0"/>
                </a:moveTo>
                <a:lnTo>
                  <a:pt x="3472418" y="0"/>
                </a:lnTo>
                <a:lnTo>
                  <a:pt x="3472418" y="1909829"/>
                </a:lnTo>
                <a:lnTo>
                  <a:pt x="0" y="19098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928066">
            <a:off x="17110198" y="-306494"/>
            <a:ext cx="1674423" cy="2278127"/>
          </a:xfrm>
          <a:custGeom>
            <a:avLst/>
            <a:gdLst/>
            <a:ahLst/>
            <a:cxnLst/>
            <a:rect l="l" t="t" r="r" b="b"/>
            <a:pathLst>
              <a:path w="1674423" h="2278127">
                <a:moveTo>
                  <a:pt x="0" y="0"/>
                </a:moveTo>
                <a:lnTo>
                  <a:pt x="1674423" y="0"/>
                </a:lnTo>
                <a:lnTo>
                  <a:pt x="1674423" y="2278127"/>
                </a:lnTo>
                <a:lnTo>
                  <a:pt x="0" y="22781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477945" y="1004739"/>
            <a:ext cx="1166108" cy="1084592"/>
          </a:xfrm>
          <a:custGeom>
            <a:avLst/>
            <a:gdLst/>
            <a:ahLst/>
            <a:cxnLst/>
            <a:rect l="l" t="t" r="r" b="b"/>
            <a:pathLst>
              <a:path w="1166108" h="1084592">
                <a:moveTo>
                  <a:pt x="0" y="0"/>
                </a:moveTo>
                <a:lnTo>
                  <a:pt x="1166107" y="0"/>
                </a:lnTo>
                <a:lnTo>
                  <a:pt x="1166107" y="1084591"/>
                </a:lnTo>
                <a:lnTo>
                  <a:pt x="0" y="10845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286250" y="3695700"/>
            <a:ext cx="9749155" cy="4921885"/>
          </a:xfrm>
          <a:custGeom>
            <a:avLst/>
            <a:gdLst/>
            <a:ahLst/>
            <a:cxnLst/>
            <a:rect l="l" t="t" r="r" b="b"/>
            <a:pathLst>
              <a:path w="6906966" h="3716091">
                <a:moveTo>
                  <a:pt x="0" y="0"/>
                </a:moveTo>
                <a:lnTo>
                  <a:pt x="6906966" y="0"/>
                </a:lnTo>
                <a:lnTo>
                  <a:pt x="6906966" y="3716091"/>
                </a:lnTo>
                <a:lnTo>
                  <a:pt x="0" y="37160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147614"/>
            <a:ext cx="12630150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-400">
                <a:solidFill>
                  <a:srgbClr val="493F3D"/>
                </a:solidFill>
                <a:latin typeface="Caveat Brush"/>
              </a:rPr>
              <a:t>Analysis of Results</a:t>
            </a:r>
            <a:endParaRPr lang="en-US" sz="8000" spc="-400">
              <a:solidFill>
                <a:srgbClr val="493F3D"/>
              </a:solidFill>
              <a:latin typeface="Caveat Brush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324600" y="8890000"/>
            <a:ext cx="4191635" cy="78105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2890"/>
              </a:lnSpc>
              <a:spcBef>
                <a:spcPct val="0"/>
              </a:spcBef>
            </a:pPr>
            <a:r>
              <a:rPr lang="en-US" sz="1925" spc="38">
                <a:solidFill>
                  <a:srgbClr val="493F3D"/>
                </a:solidFill>
                <a:latin typeface="Poppins Bold" panose="02000000000000000000"/>
              </a:rPr>
              <a:t>Data from 30 replications </a:t>
            </a:r>
            <a:endParaRPr lang="en-US" sz="1925" spc="38">
              <a:solidFill>
                <a:srgbClr val="493F3D"/>
              </a:solidFill>
              <a:latin typeface="Poppins Bold" panose="020000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65669">
            <a:off x="14506741" y="7494570"/>
            <a:ext cx="4235546" cy="4087302"/>
          </a:xfrm>
          <a:custGeom>
            <a:avLst/>
            <a:gdLst/>
            <a:ahLst/>
            <a:cxnLst/>
            <a:rect l="l" t="t" r="r" b="b"/>
            <a:pathLst>
              <a:path w="4235546" h="4087302">
                <a:moveTo>
                  <a:pt x="0" y="0"/>
                </a:moveTo>
                <a:lnTo>
                  <a:pt x="4235545" y="0"/>
                </a:lnTo>
                <a:lnTo>
                  <a:pt x="4235545" y="4087301"/>
                </a:lnTo>
                <a:lnTo>
                  <a:pt x="0" y="408730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118224">
            <a:off x="-2838450" y="-1143952"/>
            <a:ext cx="16230600" cy="6898005"/>
          </a:xfrm>
          <a:custGeom>
            <a:avLst/>
            <a:gdLst/>
            <a:ahLst/>
            <a:cxnLst/>
            <a:rect l="l" t="t" r="r" b="b"/>
            <a:pathLst>
              <a:path w="16230600" h="6898005">
                <a:moveTo>
                  <a:pt x="0" y="0"/>
                </a:moveTo>
                <a:lnTo>
                  <a:pt x="16230600" y="0"/>
                </a:lnTo>
                <a:lnTo>
                  <a:pt x="16230600" y="6898004"/>
                </a:lnTo>
                <a:lnTo>
                  <a:pt x="0" y="68980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68880" y="6593205"/>
            <a:ext cx="4781550" cy="4781550"/>
          </a:xfrm>
          <a:custGeom>
            <a:avLst/>
            <a:gdLst/>
            <a:ahLst/>
            <a:cxnLst/>
            <a:rect l="l" t="t" r="r" b="b"/>
            <a:pathLst>
              <a:path w="4781550" h="4781550">
                <a:moveTo>
                  <a:pt x="0" y="0"/>
                </a:moveTo>
                <a:lnTo>
                  <a:pt x="4781550" y="0"/>
                </a:lnTo>
                <a:lnTo>
                  <a:pt x="4781550" y="4781550"/>
                </a:lnTo>
                <a:lnTo>
                  <a:pt x="0" y="47815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92236" y="4322445"/>
            <a:ext cx="11903529" cy="1918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4400" spc="-719">
                <a:solidFill>
                  <a:srgbClr val="E9DABB"/>
                </a:solidFill>
                <a:latin typeface="Caveat Brush"/>
              </a:rPr>
              <a:t>Thank you!</a:t>
            </a:r>
            <a:endParaRPr lang="en-US" sz="14400" spc="-719">
              <a:solidFill>
                <a:srgbClr val="E9DABB"/>
              </a:solidFill>
              <a:latin typeface="Caveat Brush"/>
            </a:endParaRPr>
          </a:p>
        </p:txBody>
      </p:sp>
      <p:sp>
        <p:nvSpPr>
          <p:cNvPr id="6" name="Freeform 6"/>
          <p:cNvSpPr/>
          <p:nvPr/>
        </p:nvSpPr>
        <p:spPr>
          <a:xfrm rot="-2325231">
            <a:off x="-93889" y="52388"/>
            <a:ext cx="3933825" cy="3933825"/>
          </a:xfrm>
          <a:custGeom>
            <a:avLst/>
            <a:gdLst/>
            <a:ahLst/>
            <a:cxnLst/>
            <a:rect l="l" t="t" r="r" b="b"/>
            <a:pathLst>
              <a:path w="3933825" h="3933825">
                <a:moveTo>
                  <a:pt x="0" y="0"/>
                </a:moveTo>
                <a:lnTo>
                  <a:pt x="3933825" y="0"/>
                </a:lnTo>
                <a:lnTo>
                  <a:pt x="3933825" y="3933824"/>
                </a:lnTo>
                <a:lnTo>
                  <a:pt x="0" y="39338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A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35308">
            <a:off x="523396" y="-4431722"/>
            <a:ext cx="17241208" cy="7758544"/>
          </a:xfrm>
          <a:custGeom>
            <a:avLst/>
            <a:gdLst/>
            <a:ahLst/>
            <a:cxnLst/>
            <a:rect l="l" t="t" r="r" b="b"/>
            <a:pathLst>
              <a:path w="17241208" h="7758544">
                <a:moveTo>
                  <a:pt x="0" y="0"/>
                </a:moveTo>
                <a:lnTo>
                  <a:pt x="17241208" y="0"/>
                </a:lnTo>
                <a:lnTo>
                  <a:pt x="17241208" y="7758544"/>
                </a:lnTo>
                <a:lnTo>
                  <a:pt x="0" y="775854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8211444" y="4527871"/>
            <a:ext cx="1889785" cy="1823643"/>
          </a:xfrm>
          <a:custGeom>
            <a:avLst/>
            <a:gdLst/>
            <a:ahLst/>
            <a:cxnLst/>
            <a:rect l="l" t="t" r="r" b="b"/>
            <a:pathLst>
              <a:path w="1889785" h="1823643">
                <a:moveTo>
                  <a:pt x="0" y="0"/>
                </a:moveTo>
                <a:lnTo>
                  <a:pt x="1889785" y="0"/>
                </a:lnTo>
                <a:lnTo>
                  <a:pt x="1889785" y="1823643"/>
                </a:lnTo>
                <a:lnTo>
                  <a:pt x="0" y="1823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893656" y="4527871"/>
            <a:ext cx="1889785" cy="1823643"/>
          </a:xfrm>
          <a:custGeom>
            <a:avLst/>
            <a:gdLst/>
            <a:ahLst/>
            <a:cxnLst/>
            <a:rect l="l" t="t" r="r" b="b"/>
            <a:pathLst>
              <a:path w="1889785" h="1823643">
                <a:moveTo>
                  <a:pt x="0" y="0"/>
                </a:moveTo>
                <a:lnTo>
                  <a:pt x="1889786" y="0"/>
                </a:lnTo>
                <a:lnTo>
                  <a:pt x="1889786" y="1823643"/>
                </a:lnTo>
                <a:lnTo>
                  <a:pt x="0" y="1823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2529231" y="4527871"/>
            <a:ext cx="1889785" cy="1823643"/>
          </a:xfrm>
          <a:custGeom>
            <a:avLst/>
            <a:gdLst/>
            <a:ahLst/>
            <a:cxnLst/>
            <a:rect l="l" t="t" r="r" b="b"/>
            <a:pathLst>
              <a:path w="1889785" h="1823643">
                <a:moveTo>
                  <a:pt x="0" y="0"/>
                </a:moveTo>
                <a:lnTo>
                  <a:pt x="1889786" y="0"/>
                </a:lnTo>
                <a:lnTo>
                  <a:pt x="1889786" y="1823643"/>
                </a:lnTo>
                <a:lnTo>
                  <a:pt x="0" y="1823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8975831" y="9598533"/>
            <a:ext cx="2439318" cy="2024634"/>
          </a:xfrm>
          <a:custGeom>
            <a:avLst/>
            <a:gdLst/>
            <a:ahLst/>
            <a:cxnLst/>
            <a:rect l="l" t="t" r="r" b="b"/>
            <a:pathLst>
              <a:path w="2439318" h="2024634">
                <a:moveTo>
                  <a:pt x="0" y="0"/>
                </a:moveTo>
                <a:lnTo>
                  <a:pt x="2439318" y="0"/>
                </a:lnTo>
                <a:lnTo>
                  <a:pt x="2439318" y="2024634"/>
                </a:lnTo>
                <a:lnTo>
                  <a:pt x="0" y="2024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331202">
            <a:off x="-644372" y="1818910"/>
            <a:ext cx="3472418" cy="1909830"/>
          </a:xfrm>
          <a:custGeom>
            <a:avLst/>
            <a:gdLst/>
            <a:ahLst/>
            <a:cxnLst/>
            <a:rect l="l" t="t" r="r" b="b"/>
            <a:pathLst>
              <a:path w="3472418" h="1909830">
                <a:moveTo>
                  <a:pt x="0" y="0"/>
                </a:moveTo>
                <a:lnTo>
                  <a:pt x="3472418" y="0"/>
                </a:lnTo>
                <a:lnTo>
                  <a:pt x="3472418" y="1909829"/>
                </a:lnTo>
                <a:lnTo>
                  <a:pt x="0" y="1909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928066">
            <a:off x="17110198" y="-306494"/>
            <a:ext cx="1674423" cy="2278127"/>
          </a:xfrm>
          <a:custGeom>
            <a:avLst/>
            <a:gdLst/>
            <a:ahLst/>
            <a:cxnLst/>
            <a:rect l="l" t="t" r="r" b="b"/>
            <a:pathLst>
              <a:path w="1674423" h="2278127">
                <a:moveTo>
                  <a:pt x="0" y="0"/>
                </a:moveTo>
                <a:lnTo>
                  <a:pt x="1674423" y="0"/>
                </a:lnTo>
                <a:lnTo>
                  <a:pt x="1674423" y="2278127"/>
                </a:lnTo>
                <a:lnTo>
                  <a:pt x="0" y="22781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493640" y="4960141"/>
            <a:ext cx="1325393" cy="959103"/>
          </a:xfrm>
          <a:custGeom>
            <a:avLst/>
            <a:gdLst/>
            <a:ahLst/>
            <a:cxnLst/>
            <a:rect l="l" t="t" r="r" b="b"/>
            <a:pathLst>
              <a:path w="1325393" h="959103">
                <a:moveTo>
                  <a:pt x="0" y="0"/>
                </a:moveTo>
                <a:lnTo>
                  <a:pt x="1325393" y="0"/>
                </a:lnTo>
                <a:lnTo>
                  <a:pt x="1325393" y="959103"/>
                </a:lnTo>
                <a:lnTo>
                  <a:pt x="0" y="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290491" y="4960141"/>
            <a:ext cx="1096117" cy="959103"/>
          </a:xfrm>
          <a:custGeom>
            <a:avLst/>
            <a:gdLst/>
            <a:ahLst/>
            <a:cxnLst/>
            <a:rect l="l" t="t" r="r" b="b"/>
            <a:pathLst>
              <a:path w="1096117" h="959103">
                <a:moveTo>
                  <a:pt x="0" y="0"/>
                </a:moveTo>
                <a:lnTo>
                  <a:pt x="1096117" y="0"/>
                </a:lnTo>
                <a:lnTo>
                  <a:pt x="1096117" y="959103"/>
                </a:lnTo>
                <a:lnTo>
                  <a:pt x="0" y="95910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32884" y="4798452"/>
            <a:ext cx="1282480" cy="1282480"/>
          </a:xfrm>
          <a:custGeom>
            <a:avLst/>
            <a:gdLst/>
            <a:ahLst/>
            <a:cxnLst/>
            <a:rect l="l" t="t" r="r" b="b"/>
            <a:pathLst>
              <a:path w="1282480" h="1282480">
                <a:moveTo>
                  <a:pt x="0" y="0"/>
                </a:moveTo>
                <a:lnTo>
                  <a:pt x="1282480" y="0"/>
                </a:lnTo>
                <a:lnTo>
                  <a:pt x="1282480" y="1282480"/>
                </a:lnTo>
                <a:lnTo>
                  <a:pt x="0" y="12824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963396" y="7177454"/>
            <a:ext cx="3700961" cy="133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0"/>
              </a:lnSpc>
            </a:pPr>
            <a:r>
              <a:rPr lang="en-US" sz="3625" spc="72">
                <a:solidFill>
                  <a:srgbClr val="493F3D"/>
                </a:solidFill>
                <a:latin typeface="Poppins Light" panose="02000000000000000000"/>
              </a:rPr>
              <a:t>Process "Production"</a:t>
            </a:r>
            <a:endParaRPr lang="en-US" sz="3625" spc="72">
              <a:solidFill>
                <a:srgbClr val="493F3D"/>
              </a:solidFill>
              <a:latin typeface="Poppins Light" panose="020000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305856" y="7177454"/>
            <a:ext cx="3700961" cy="133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0"/>
              </a:lnSpc>
            </a:pPr>
            <a:r>
              <a:rPr lang="en-US" sz="3625" spc="72">
                <a:solidFill>
                  <a:srgbClr val="493F3D"/>
                </a:solidFill>
                <a:latin typeface="Poppins Light" panose="02000000000000000000"/>
              </a:rPr>
              <a:t>Process "Transport" </a:t>
            </a:r>
            <a:endParaRPr lang="en-US" sz="3625" spc="72">
              <a:solidFill>
                <a:srgbClr val="493F3D"/>
              </a:solidFill>
              <a:latin typeface="Poppins Light" panose="020000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623644" y="7177454"/>
            <a:ext cx="3700961" cy="133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0"/>
              </a:lnSpc>
            </a:pPr>
            <a:r>
              <a:rPr lang="en-US" sz="3625" spc="72">
                <a:solidFill>
                  <a:srgbClr val="493F3D"/>
                </a:solidFill>
                <a:latin typeface="Poppins Light" panose="02000000000000000000"/>
              </a:rPr>
              <a:t>Process "Coffee Shop"</a:t>
            </a:r>
            <a:endParaRPr lang="en-US" sz="3625" spc="72">
              <a:solidFill>
                <a:srgbClr val="493F3D"/>
              </a:solidFill>
              <a:latin typeface="Poppins Light" panose="020000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828925" y="722313"/>
            <a:ext cx="12630150" cy="213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00"/>
              </a:lnSpc>
            </a:pPr>
            <a:r>
              <a:rPr lang="en-US" sz="16000" spc="-799">
                <a:solidFill>
                  <a:srgbClr val="493F3D"/>
                </a:solidFill>
                <a:latin typeface="Caveat Brush"/>
              </a:rPr>
              <a:t>System</a:t>
            </a:r>
            <a:endParaRPr lang="en-US" sz="16000" spc="-799">
              <a:solidFill>
                <a:srgbClr val="493F3D"/>
              </a:solidFill>
              <a:latin typeface="Caveat Brus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A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51850" y="876804"/>
            <a:ext cx="4402836" cy="8229600"/>
          </a:xfrm>
          <a:custGeom>
            <a:avLst/>
            <a:gdLst/>
            <a:ahLst/>
            <a:cxnLst/>
            <a:rect l="l" t="t" r="r" b="b"/>
            <a:pathLst>
              <a:path w="4402836" h="8229600">
                <a:moveTo>
                  <a:pt x="0" y="0"/>
                </a:moveTo>
                <a:lnTo>
                  <a:pt x="4402836" y="0"/>
                </a:lnTo>
                <a:lnTo>
                  <a:pt x="44028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09322">
            <a:off x="15821350" y="-257609"/>
            <a:ext cx="3833998" cy="3182218"/>
          </a:xfrm>
          <a:custGeom>
            <a:avLst/>
            <a:gdLst/>
            <a:ahLst/>
            <a:cxnLst/>
            <a:rect l="l" t="t" r="r" b="b"/>
            <a:pathLst>
              <a:path w="3833998" h="3182218">
                <a:moveTo>
                  <a:pt x="0" y="0"/>
                </a:moveTo>
                <a:lnTo>
                  <a:pt x="3833998" y="0"/>
                </a:lnTo>
                <a:lnTo>
                  <a:pt x="3833998" y="3182218"/>
                </a:lnTo>
                <a:lnTo>
                  <a:pt x="0" y="31822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114289">
            <a:off x="-951730" y="-1430275"/>
            <a:ext cx="3425809" cy="2860550"/>
          </a:xfrm>
          <a:custGeom>
            <a:avLst/>
            <a:gdLst/>
            <a:ahLst/>
            <a:cxnLst/>
            <a:rect l="l" t="t" r="r" b="b"/>
            <a:pathLst>
              <a:path w="3425809" h="2860550">
                <a:moveTo>
                  <a:pt x="0" y="0"/>
                </a:moveTo>
                <a:lnTo>
                  <a:pt x="3425809" y="0"/>
                </a:lnTo>
                <a:lnTo>
                  <a:pt x="3425809" y="2860550"/>
                </a:lnTo>
                <a:lnTo>
                  <a:pt x="0" y="28605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94812">
            <a:off x="-1631098" y="-484703"/>
            <a:ext cx="4117828" cy="2264806"/>
          </a:xfrm>
          <a:custGeom>
            <a:avLst/>
            <a:gdLst/>
            <a:ahLst/>
            <a:cxnLst/>
            <a:rect l="l" t="t" r="r" b="b"/>
            <a:pathLst>
              <a:path w="4117828" h="2264806">
                <a:moveTo>
                  <a:pt x="0" y="0"/>
                </a:moveTo>
                <a:lnTo>
                  <a:pt x="4117829" y="0"/>
                </a:lnTo>
                <a:lnTo>
                  <a:pt x="4117829" y="2264806"/>
                </a:lnTo>
                <a:lnTo>
                  <a:pt x="0" y="22648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593298">
            <a:off x="7494958" y="8075197"/>
            <a:ext cx="3336780" cy="3336780"/>
          </a:xfrm>
          <a:custGeom>
            <a:avLst/>
            <a:gdLst/>
            <a:ahLst/>
            <a:cxnLst/>
            <a:rect l="l" t="t" r="r" b="b"/>
            <a:pathLst>
              <a:path w="3336780" h="3336780">
                <a:moveTo>
                  <a:pt x="0" y="0"/>
                </a:moveTo>
                <a:lnTo>
                  <a:pt x="3336780" y="0"/>
                </a:lnTo>
                <a:lnTo>
                  <a:pt x="3336780" y="3336780"/>
                </a:lnTo>
                <a:lnTo>
                  <a:pt x="0" y="33367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2498529" y="2090157"/>
            <a:ext cx="2587821" cy="2650824"/>
            <a:chOff x="0" y="0"/>
            <a:chExt cx="2086610" cy="2137410"/>
          </a:xfrm>
        </p:grpSpPr>
        <p:sp>
          <p:nvSpPr>
            <p:cNvPr id="8" name="Freeform 8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11"/>
              <a:stretch>
                <a:fillRect l="-40118" r="-13435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7850743" y="2286533"/>
            <a:ext cx="2586514" cy="2454447"/>
            <a:chOff x="0" y="0"/>
            <a:chExt cx="2636520" cy="2501900"/>
          </a:xfrm>
        </p:grpSpPr>
        <p:sp>
          <p:nvSpPr>
            <p:cNvPr id="10" name="Freeform 10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12"/>
              <a:stretch>
                <a:fillRect l="-8263" r="-34246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3199507" y="1940934"/>
            <a:ext cx="2653854" cy="2718464"/>
            <a:chOff x="0" y="0"/>
            <a:chExt cx="2086610" cy="2137410"/>
          </a:xfrm>
        </p:grpSpPr>
        <p:sp>
          <p:nvSpPr>
            <p:cNvPr id="12" name="Freeform 12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13"/>
              <a:stretch>
                <a:fillRect l="-26776" r="-26776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3962477" y="6275483"/>
            <a:ext cx="3458558" cy="2611211"/>
          </a:xfrm>
          <a:custGeom>
            <a:avLst/>
            <a:gdLst/>
            <a:ahLst/>
            <a:cxnLst/>
            <a:rect l="l" t="t" r="r" b="b"/>
            <a:pathLst>
              <a:path w="3458558" h="2611211">
                <a:moveTo>
                  <a:pt x="0" y="0"/>
                </a:moveTo>
                <a:lnTo>
                  <a:pt x="3458558" y="0"/>
                </a:lnTo>
                <a:lnTo>
                  <a:pt x="3458558" y="2611211"/>
                </a:lnTo>
                <a:lnTo>
                  <a:pt x="0" y="261121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086350" y="764914"/>
            <a:ext cx="8115300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800" spc="-439">
                <a:solidFill>
                  <a:srgbClr val="493F3D"/>
                </a:solidFill>
                <a:latin typeface="Caveat Brush"/>
              </a:rPr>
              <a:t>Production</a:t>
            </a:r>
            <a:endParaRPr lang="en-US" sz="8800" spc="-439">
              <a:solidFill>
                <a:srgbClr val="493F3D"/>
              </a:solidFill>
              <a:latin typeface="Caveat Brush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498529" y="4896354"/>
            <a:ext cx="2586514" cy="64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0"/>
              </a:lnSpc>
              <a:spcBef>
                <a:spcPct val="0"/>
              </a:spcBef>
            </a:pPr>
            <a:r>
              <a:rPr lang="en-US" sz="3625" spc="72">
                <a:solidFill>
                  <a:srgbClr val="493F3D"/>
                </a:solidFill>
                <a:latin typeface="Poppins Bold" panose="02000000000000000000"/>
              </a:rPr>
              <a:t>Chocolate</a:t>
            </a:r>
            <a:endParaRPr lang="en-US" sz="3625" spc="72">
              <a:solidFill>
                <a:srgbClr val="493F3D"/>
              </a:solidFill>
              <a:latin typeface="Poppins Bold" panose="020000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391400" y="4719955"/>
            <a:ext cx="3371215" cy="69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40"/>
              </a:lnSpc>
              <a:spcBef>
                <a:spcPct val="0"/>
              </a:spcBef>
            </a:pPr>
            <a:r>
              <a:rPr lang="en-US" sz="3625" spc="72">
                <a:solidFill>
                  <a:srgbClr val="493F3D"/>
                </a:solidFill>
                <a:latin typeface="Poppins Bold" panose="02000000000000000000"/>
              </a:rPr>
              <a:t>Dough</a:t>
            </a:r>
            <a:endParaRPr lang="en-US" sz="3625" spc="72">
              <a:solidFill>
                <a:srgbClr val="493F3D"/>
              </a:solidFill>
              <a:latin typeface="Poppins Bold" panose="020000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513399" y="4774435"/>
            <a:ext cx="2523411" cy="64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0"/>
              </a:lnSpc>
              <a:spcBef>
                <a:spcPct val="0"/>
              </a:spcBef>
            </a:pPr>
            <a:r>
              <a:rPr lang="en-US" sz="3625" spc="72">
                <a:solidFill>
                  <a:srgbClr val="493F3D"/>
                </a:solidFill>
                <a:latin typeface="Poppins Bold" panose="02000000000000000000"/>
              </a:rPr>
              <a:t>Hazelnuts</a:t>
            </a:r>
            <a:endParaRPr lang="en-US" sz="3625" spc="72">
              <a:solidFill>
                <a:srgbClr val="493F3D"/>
              </a:solidFill>
              <a:latin typeface="Poppins Bold" panose="020000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595862" y="5463035"/>
            <a:ext cx="2547819" cy="47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5"/>
              </a:lnSpc>
              <a:spcBef>
                <a:spcPct val="0"/>
              </a:spcBef>
            </a:pPr>
            <a:r>
              <a:rPr lang="en-US" sz="2630" spc="52">
                <a:solidFill>
                  <a:srgbClr val="493F3D"/>
                </a:solidFill>
                <a:latin typeface="Poppins Light" panose="02000000000000000000"/>
              </a:rPr>
              <a:t>Exp(λ)     </a:t>
            </a:r>
            <a:r>
              <a:rPr lang="en-US" sz="2630" spc="52">
                <a:solidFill>
                  <a:srgbClr val="493F3D"/>
                </a:solidFill>
                <a:latin typeface="Poppins Light" panose="02000000000000000000"/>
              </a:rPr>
              <a:t>λ = 2</a:t>
            </a:r>
            <a:endParaRPr lang="en-US" sz="2630" spc="52">
              <a:solidFill>
                <a:srgbClr val="493F3D"/>
              </a:solidFill>
              <a:latin typeface="Poppins Light" panose="020000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881223" y="5463035"/>
            <a:ext cx="2564249" cy="47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5"/>
              </a:lnSpc>
              <a:spcBef>
                <a:spcPct val="0"/>
              </a:spcBef>
            </a:pPr>
            <a:r>
              <a:rPr lang="en-US" sz="2630" spc="52">
                <a:solidFill>
                  <a:srgbClr val="493F3D"/>
                </a:solidFill>
                <a:latin typeface="Poppins Light" panose="02000000000000000000"/>
              </a:rPr>
              <a:t>Exp(λ)     </a:t>
            </a:r>
            <a:r>
              <a:rPr lang="en-US" sz="2630" spc="52">
                <a:solidFill>
                  <a:srgbClr val="493F3D"/>
                </a:solidFill>
                <a:latin typeface="Poppins Light" panose="02000000000000000000"/>
              </a:rPr>
              <a:t>λ = 5</a:t>
            </a:r>
            <a:endParaRPr lang="en-US" sz="2630" spc="52">
              <a:solidFill>
                <a:srgbClr val="493F3D"/>
              </a:solidFill>
              <a:latin typeface="Poppins Light" panose="020000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488277" y="5341115"/>
            <a:ext cx="2549247" cy="47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5"/>
              </a:lnSpc>
              <a:spcBef>
                <a:spcPct val="0"/>
              </a:spcBef>
            </a:pPr>
            <a:r>
              <a:rPr lang="en-US" sz="2630" spc="52">
                <a:solidFill>
                  <a:srgbClr val="493F3D"/>
                </a:solidFill>
                <a:latin typeface="Poppins Light" panose="02000000000000000000"/>
              </a:rPr>
              <a:t>Exp(λ)     </a:t>
            </a:r>
            <a:r>
              <a:rPr lang="en-US" sz="2630" spc="52">
                <a:solidFill>
                  <a:srgbClr val="493F3D"/>
                </a:solidFill>
                <a:latin typeface="Poppins Light" panose="02000000000000000000"/>
              </a:rPr>
              <a:t>λ = 3</a:t>
            </a:r>
            <a:endParaRPr lang="en-US" sz="2630" spc="52">
              <a:solidFill>
                <a:srgbClr val="493F3D"/>
              </a:solidFill>
              <a:latin typeface="Poppins Light" panose="020000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199890" y="8886825"/>
            <a:ext cx="3011805" cy="69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40"/>
              </a:lnSpc>
              <a:spcBef>
                <a:spcPct val="0"/>
              </a:spcBef>
            </a:pPr>
            <a:r>
              <a:rPr lang="en-US" sz="3625" spc="72">
                <a:solidFill>
                  <a:srgbClr val="493F3D"/>
                </a:solidFill>
                <a:latin typeface="Poppins Bold" panose="02000000000000000000"/>
              </a:rPr>
              <a:t>Machine C</a:t>
            </a:r>
            <a:endParaRPr lang="en-US" sz="3625" spc="72">
              <a:solidFill>
                <a:srgbClr val="493F3D"/>
              </a:solidFill>
              <a:latin typeface="Poppins Bold" panose="020000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929509" y="9453763"/>
            <a:ext cx="3385899" cy="47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5"/>
              </a:lnSpc>
              <a:spcBef>
                <a:spcPct val="0"/>
              </a:spcBef>
            </a:pPr>
            <a:r>
              <a:rPr lang="en-US" sz="2630" spc="52">
                <a:solidFill>
                  <a:srgbClr val="493F3D"/>
                </a:solidFill>
                <a:latin typeface="Poppins Light Bold" panose="02000000000000000000"/>
              </a:rPr>
              <a:t>U</a:t>
            </a:r>
            <a:r>
              <a:rPr lang="en-US" sz="2630" spc="52">
                <a:solidFill>
                  <a:srgbClr val="493F3D"/>
                </a:solidFill>
                <a:latin typeface="Poppins Light" panose="02000000000000000000"/>
              </a:rPr>
              <a:t>(a,b)     a,b</a:t>
            </a:r>
            <a:r>
              <a:rPr lang="en-US" sz="2630" spc="52">
                <a:solidFill>
                  <a:srgbClr val="493F3D"/>
                </a:solidFill>
                <a:latin typeface="Poppins Light" panose="02000000000000000000"/>
              </a:rPr>
              <a:t> =5,35 </a:t>
            </a:r>
            <a:endParaRPr lang="en-US" sz="2630" spc="52">
              <a:solidFill>
                <a:srgbClr val="493F3D"/>
              </a:solidFill>
              <a:latin typeface="Poppins Light" panose="02000000000000000000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0952941" y="6263354"/>
            <a:ext cx="3458558" cy="2611211"/>
          </a:xfrm>
          <a:custGeom>
            <a:avLst/>
            <a:gdLst/>
            <a:ahLst/>
            <a:cxnLst/>
            <a:rect l="l" t="t" r="r" b="b"/>
            <a:pathLst>
              <a:path w="3458558" h="2611211">
                <a:moveTo>
                  <a:pt x="0" y="0"/>
                </a:moveTo>
                <a:lnTo>
                  <a:pt x="3458558" y="0"/>
                </a:lnTo>
                <a:lnTo>
                  <a:pt x="3458558" y="2611212"/>
                </a:lnTo>
                <a:lnTo>
                  <a:pt x="0" y="26112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1223625" y="8689340"/>
            <a:ext cx="2960370" cy="69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40"/>
              </a:lnSpc>
              <a:spcBef>
                <a:spcPct val="0"/>
              </a:spcBef>
            </a:pPr>
            <a:r>
              <a:rPr lang="en-US" sz="3625" spc="72">
                <a:solidFill>
                  <a:srgbClr val="493F3D"/>
                </a:solidFill>
                <a:latin typeface="Poppins Bold" panose="02000000000000000000"/>
              </a:rPr>
              <a:t>Machine H</a:t>
            </a:r>
            <a:endParaRPr lang="en-US" sz="3625" spc="72">
              <a:solidFill>
                <a:srgbClr val="493F3D"/>
              </a:solidFill>
              <a:latin typeface="Poppins Bold" panose="020000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952992" y="9256214"/>
            <a:ext cx="3385899" cy="47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5"/>
              </a:lnSpc>
              <a:spcBef>
                <a:spcPct val="0"/>
              </a:spcBef>
            </a:pPr>
            <a:r>
              <a:rPr lang="en-US" sz="2630" spc="52">
                <a:solidFill>
                  <a:srgbClr val="493F3D"/>
                </a:solidFill>
                <a:latin typeface="Poppins Light Bold" panose="02000000000000000000"/>
              </a:rPr>
              <a:t>U</a:t>
            </a:r>
            <a:r>
              <a:rPr lang="en-US" sz="2630" spc="52">
                <a:solidFill>
                  <a:srgbClr val="493F3D"/>
                </a:solidFill>
                <a:latin typeface="Poppins Light" panose="02000000000000000000"/>
              </a:rPr>
              <a:t>(a,b)     a,b</a:t>
            </a:r>
            <a:r>
              <a:rPr lang="en-US" sz="2630" spc="52">
                <a:solidFill>
                  <a:srgbClr val="493F3D"/>
                </a:solidFill>
                <a:latin typeface="Poppins Light" panose="02000000000000000000"/>
              </a:rPr>
              <a:t> =5,35 </a:t>
            </a:r>
            <a:endParaRPr lang="en-US" sz="2630" spc="52">
              <a:solidFill>
                <a:srgbClr val="493F3D"/>
              </a:solidFill>
              <a:latin typeface="Poppins Light" panose="020000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777155" y="7329502"/>
            <a:ext cx="2000012" cy="146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45"/>
              </a:lnSpc>
            </a:pPr>
            <a:r>
              <a:rPr lang="en-US" sz="2630" spc="52">
                <a:solidFill>
                  <a:srgbClr val="493F3D"/>
                </a:solidFill>
                <a:latin typeface="Poppins Light Bold" panose="02000000000000000000"/>
              </a:rPr>
              <a:t>Needs:</a:t>
            </a:r>
            <a:endParaRPr lang="en-US" sz="2630" spc="52">
              <a:solidFill>
                <a:srgbClr val="493F3D"/>
              </a:solidFill>
              <a:latin typeface="Poppins Light Bold" panose="02000000000000000000"/>
            </a:endParaRPr>
          </a:p>
          <a:p>
            <a:pPr algn="just">
              <a:lnSpc>
                <a:spcPts val="3945"/>
              </a:lnSpc>
            </a:pPr>
            <a:r>
              <a:rPr lang="en-US" sz="2630" spc="52">
                <a:solidFill>
                  <a:srgbClr val="493F3D"/>
                </a:solidFill>
                <a:latin typeface="Poppins Light" panose="02000000000000000000"/>
              </a:rPr>
              <a:t>1 dough</a:t>
            </a:r>
            <a:endParaRPr lang="en-US" sz="2630" spc="52">
              <a:solidFill>
                <a:srgbClr val="493F3D"/>
              </a:solidFill>
              <a:latin typeface="Poppins Light" panose="02000000000000000000"/>
            </a:endParaRPr>
          </a:p>
          <a:p>
            <a:pPr algn="just">
              <a:lnSpc>
                <a:spcPts val="3945"/>
              </a:lnSpc>
              <a:spcBef>
                <a:spcPct val="0"/>
              </a:spcBef>
            </a:pPr>
            <a:r>
              <a:rPr lang="en-US" sz="2630" spc="52">
                <a:solidFill>
                  <a:srgbClr val="493F3D"/>
                </a:solidFill>
                <a:latin typeface="Poppins Light" panose="02000000000000000000"/>
              </a:rPr>
              <a:t>2 chocolate</a:t>
            </a:r>
            <a:endParaRPr lang="en-US" sz="2630" spc="52">
              <a:solidFill>
                <a:srgbClr val="493F3D"/>
              </a:solidFill>
              <a:latin typeface="Poppins Light" panose="020000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526434" y="7031750"/>
            <a:ext cx="1925122" cy="146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45"/>
              </a:lnSpc>
            </a:pPr>
            <a:r>
              <a:rPr lang="en-US" sz="2630" spc="52">
                <a:solidFill>
                  <a:srgbClr val="493F3D"/>
                </a:solidFill>
                <a:latin typeface="Poppins Light Bold" panose="02000000000000000000"/>
              </a:rPr>
              <a:t>Needs:</a:t>
            </a:r>
            <a:endParaRPr lang="en-US" sz="2630" spc="52">
              <a:solidFill>
                <a:srgbClr val="493F3D"/>
              </a:solidFill>
              <a:latin typeface="Poppins Light Bold" panose="02000000000000000000"/>
            </a:endParaRPr>
          </a:p>
          <a:p>
            <a:pPr algn="just">
              <a:lnSpc>
                <a:spcPts val="3945"/>
              </a:lnSpc>
            </a:pPr>
            <a:r>
              <a:rPr lang="en-US" sz="2630" spc="52">
                <a:solidFill>
                  <a:srgbClr val="493F3D"/>
                </a:solidFill>
                <a:latin typeface="Poppins Light" panose="02000000000000000000"/>
              </a:rPr>
              <a:t>1 dough</a:t>
            </a:r>
            <a:endParaRPr lang="en-US" sz="2630" spc="52">
              <a:solidFill>
                <a:srgbClr val="493F3D"/>
              </a:solidFill>
              <a:latin typeface="Poppins Light" panose="02000000000000000000"/>
            </a:endParaRPr>
          </a:p>
          <a:p>
            <a:pPr algn="just">
              <a:lnSpc>
                <a:spcPts val="3945"/>
              </a:lnSpc>
              <a:spcBef>
                <a:spcPct val="0"/>
              </a:spcBef>
            </a:pPr>
            <a:r>
              <a:rPr lang="en-US" sz="2630" spc="52">
                <a:solidFill>
                  <a:srgbClr val="493F3D"/>
                </a:solidFill>
                <a:latin typeface="Poppins Light" panose="02000000000000000000"/>
              </a:rPr>
              <a:t>3 Hazelnuts</a:t>
            </a:r>
            <a:endParaRPr lang="en-US" sz="2630" spc="52">
              <a:solidFill>
                <a:srgbClr val="493F3D"/>
              </a:solidFill>
              <a:latin typeface="Poppins Light" panose="020000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00273">
            <a:off x="15669850" y="4262863"/>
            <a:ext cx="4358245" cy="8146253"/>
          </a:xfrm>
          <a:custGeom>
            <a:avLst/>
            <a:gdLst/>
            <a:ahLst/>
            <a:cxnLst/>
            <a:rect l="l" t="t" r="r" b="b"/>
            <a:pathLst>
              <a:path w="4358245" h="8146253">
                <a:moveTo>
                  <a:pt x="0" y="0"/>
                </a:moveTo>
                <a:lnTo>
                  <a:pt x="4358245" y="0"/>
                </a:lnTo>
                <a:lnTo>
                  <a:pt x="4358245" y="8146253"/>
                </a:lnTo>
                <a:lnTo>
                  <a:pt x="0" y="814625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91157">
            <a:off x="15224829" y="7457874"/>
            <a:ext cx="4068942" cy="4068942"/>
          </a:xfrm>
          <a:custGeom>
            <a:avLst/>
            <a:gdLst/>
            <a:ahLst/>
            <a:cxnLst/>
            <a:rect l="l" t="t" r="r" b="b"/>
            <a:pathLst>
              <a:path w="4068942" h="4068942">
                <a:moveTo>
                  <a:pt x="0" y="0"/>
                </a:moveTo>
                <a:lnTo>
                  <a:pt x="4068942" y="0"/>
                </a:lnTo>
                <a:lnTo>
                  <a:pt x="4068942" y="4068943"/>
                </a:lnTo>
                <a:lnTo>
                  <a:pt x="0" y="4068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853677">
            <a:off x="-15298" y="6840615"/>
            <a:ext cx="5311634" cy="4435214"/>
          </a:xfrm>
          <a:custGeom>
            <a:avLst/>
            <a:gdLst/>
            <a:ahLst/>
            <a:cxnLst/>
            <a:rect l="l" t="t" r="r" b="b"/>
            <a:pathLst>
              <a:path w="5311634" h="4435214">
                <a:moveTo>
                  <a:pt x="0" y="0"/>
                </a:moveTo>
                <a:lnTo>
                  <a:pt x="5311634" y="0"/>
                </a:lnTo>
                <a:lnTo>
                  <a:pt x="5311634" y="4435214"/>
                </a:lnTo>
                <a:lnTo>
                  <a:pt x="0" y="4435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013872">
            <a:off x="116970" y="6699180"/>
            <a:ext cx="4006563" cy="3585874"/>
          </a:xfrm>
          <a:custGeom>
            <a:avLst/>
            <a:gdLst/>
            <a:ahLst/>
            <a:cxnLst/>
            <a:rect l="l" t="t" r="r" b="b"/>
            <a:pathLst>
              <a:path w="4006563" h="3585874">
                <a:moveTo>
                  <a:pt x="0" y="0"/>
                </a:moveTo>
                <a:lnTo>
                  <a:pt x="4006563" y="0"/>
                </a:lnTo>
                <a:lnTo>
                  <a:pt x="4006563" y="3585874"/>
                </a:lnTo>
                <a:lnTo>
                  <a:pt x="0" y="35858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06644" y="1878599"/>
            <a:ext cx="11274712" cy="7613747"/>
          </a:xfrm>
          <a:custGeom>
            <a:avLst/>
            <a:gdLst/>
            <a:ahLst/>
            <a:cxnLst/>
            <a:rect l="l" t="t" r="r" b="b"/>
            <a:pathLst>
              <a:path w="11274712" h="7613747">
                <a:moveTo>
                  <a:pt x="0" y="0"/>
                </a:moveTo>
                <a:lnTo>
                  <a:pt x="11274712" y="0"/>
                </a:lnTo>
                <a:lnTo>
                  <a:pt x="11274712" y="7613747"/>
                </a:lnTo>
                <a:lnTo>
                  <a:pt x="0" y="76137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086350" y="521653"/>
            <a:ext cx="8115300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800" spc="-439">
                <a:solidFill>
                  <a:srgbClr val="FF6421"/>
                </a:solidFill>
                <a:latin typeface="Caveat Brush"/>
              </a:rPr>
              <a:t>Production Simulation</a:t>
            </a:r>
            <a:endParaRPr lang="en-US" sz="8800" spc="-439">
              <a:solidFill>
                <a:srgbClr val="FF6421"/>
              </a:solidFill>
              <a:latin typeface="Caveat Brush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7021">
            <a:off x="1028700" y="-3823335"/>
            <a:ext cx="16230600" cy="7303770"/>
          </a:xfrm>
          <a:custGeom>
            <a:avLst/>
            <a:gdLst/>
            <a:ahLst/>
            <a:cxnLst/>
            <a:rect l="l" t="t" r="r" b="b"/>
            <a:pathLst>
              <a:path w="16230600" h="7303770">
                <a:moveTo>
                  <a:pt x="0" y="0"/>
                </a:moveTo>
                <a:lnTo>
                  <a:pt x="16230600" y="0"/>
                </a:lnTo>
                <a:lnTo>
                  <a:pt x="16230600" y="7303770"/>
                </a:lnTo>
                <a:lnTo>
                  <a:pt x="0" y="73037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956969">
            <a:off x="-84916" y="-428506"/>
            <a:ext cx="3511340" cy="2914412"/>
          </a:xfrm>
          <a:custGeom>
            <a:avLst/>
            <a:gdLst/>
            <a:ahLst/>
            <a:cxnLst/>
            <a:rect l="l" t="t" r="r" b="b"/>
            <a:pathLst>
              <a:path w="3511340" h="2914412">
                <a:moveTo>
                  <a:pt x="0" y="0"/>
                </a:moveTo>
                <a:lnTo>
                  <a:pt x="3511339" y="0"/>
                </a:lnTo>
                <a:lnTo>
                  <a:pt x="3511339" y="2914412"/>
                </a:lnTo>
                <a:lnTo>
                  <a:pt x="0" y="2914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02050" y="1183254"/>
            <a:ext cx="2224754" cy="3224281"/>
          </a:xfrm>
          <a:custGeom>
            <a:avLst/>
            <a:gdLst/>
            <a:ahLst/>
            <a:cxnLst/>
            <a:rect l="l" t="t" r="r" b="b"/>
            <a:pathLst>
              <a:path w="2224754" h="3224281">
                <a:moveTo>
                  <a:pt x="0" y="0"/>
                </a:moveTo>
                <a:lnTo>
                  <a:pt x="2224754" y="0"/>
                </a:lnTo>
                <a:lnTo>
                  <a:pt x="2224754" y="3224281"/>
                </a:lnTo>
                <a:lnTo>
                  <a:pt x="0" y="32242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486327">
            <a:off x="7103516" y="9429750"/>
            <a:ext cx="6202261" cy="1860678"/>
          </a:xfrm>
          <a:custGeom>
            <a:avLst/>
            <a:gdLst/>
            <a:ahLst/>
            <a:cxnLst/>
            <a:rect l="l" t="t" r="r" b="b"/>
            <a:pathLst>
              <a:path w="6202261" h="1860678">
                <a:moveTo>
                  <a:pt x="0" y="0"/>
                </a:moveTo>
                <a:lnTo>
                  <a:pt x="6202260" y="0"/>
                </a:lnTo>
                <a:lnTo>
                  <a:pt x="6202260" y="1860678"/>
                </a:lnTo>
                <a:lnTo>
                  <a:pt x="0" y="18606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48928" y="5143500"/>
            <a:ext cx="13590144" cy="2146110"/>
          </a:xfrm>
          <a:custGeom>
            <a:avLst/>
            <a:gdLst/>
            <a:ahLst/>
            <a:cxnLst/>
            <a:rect l="l" t="t" r="r" b="b"/>
            <a:pathLst>
              <a:path w="13590144" h="2146110">
                <a:moveTo>
                  <a:pt x="0" y="0"/>
                </a:moveTo>
                <a:lnTo>
                  <a:pt x="13590144" y="0"/>
                </a:lnTo>
                <a:lnTo>
                  <a:pt x="13590144" y="2146110"/>
                </a:lnTo>
                <a:lnTo>
                  <a:pt x="0" y="21461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46493" y="6055315"/>
            <a:ext cx="2363643" cy="1822960"/>
          </a:xfrm>
          <a:custGeom>
            <a:avLst/>
            <a:gdLst/>
            <a:ahLst/>
            <a:cxnLst/>
            <a:rect l="l" t="t" r="r" b="b"/>
            <a:pathLst>
              <a:path w="2363643" h="1822960">
                <a:moveTo>
                  <a:pt x="0" y="0"/>
                </a:moveTo>
                <a:lnTo>
                  <a:pt x="2363643" y="0"/>
                </a:lnTo>
                <a:lnTo>
                  <a:pt x="2363643" y="1822960"/>
                </a:lnTo>
                <a:lnTo>
                  <a:pt x="0" y="18229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7768" y="6216555"/>
            <a:ext cx="2022706" cy="1500480"/>
          </a:xfrm>
          <a:custGeom>
            <a:avLst/>
            <a:gdLst/>
            <a:ahLst/>
            <a:cxnLst/>
            <a:rect l="l" t="t" r="r" b="b"/>
            <a:pathLst>
              <a:path w="2022706" h="1500480">
                <a:moveTo>
                  <a:pt x="0" y="0"/>
                </a:moveTo>
                <a:lnTo>
                  <a:pt x="2022706" y="0"/>
                </a:lnTo>
                <a:lnTo>
                  <a:pt x="2022706" y="1500480"/>
                </a:lnTo>
                <a:lnTo>
                  <a:pt x="0" y="15004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05773" y="6421743"/>
            <a:ext cx="1735734" cy="1735734"/>
          </a:xfrm>
          <a:custGeom>
            <a:avLst/>
            <a:gdLst/>
            <a:ahLst/>
            <a:cxnLst/>
            <a:rect l="l" t="t" r="r" b="b"/>
            <a:pathLst>
              <a:path w="1735734" h="1735734">
                <a:moveTo>
                  <a:pt x="0" y="0"/>
                </a:moveTo>
                <a:lnTo>
                  <a:pt x="1735734" y="0"/>
                </a:lnTo>
                <a:lnTo>
                  <a:pt x="1735734" y="1735734"/>
                </a:lnTo>
                <a:lnTo>
                  <a:pt x="0" y="173573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0" y="8441982"/>
            <a:ext cx="5059624" cy="833151"/>
            <a:chOff x="0" y="0"/>
            <a:chExt cx="6746165" cy="111086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6746165" cy="524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sz="2430" spc="48">
                  <a:solidFill>
                    <a:srgbClr val="DD5E3E"/>
                  </a:solidFill>
                  <a:latin typeface="Poppins Medium" panose="02000000000000000000"/>
                </a:rPr>
                <a:t>Outward journey</a:t>
              </a:r>
              <a:endParaRPr lang="en-US" sz="2430" spc="48">
                <a:solidFill>
                  <a:srgbClr val="DD5E3E"/>
                </a:solidFill>
                <a:latin typeface="Poppins Medium" panose="0200000000000000000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21964"/>
              <a:ext cx="6746165" cy="488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85"/>
                </a:lnSpc>
              </a:pPr>
              <a:r>
                <a:rPr lang="en-US" sz="2125" spc="42">
                  <a:solidFill>
                    <a:srgbClr val="E9DABB"/>
                  </a:solidFill>
                  <a:latin typeface="Poppins Light" panose="02000000000000000000"/>
                </a:rPr>
                <a:t>Triang (a, b, c) a, b, c = 5,20,10</a:t>
              </a:r>
              <a:endParaRPr lang="en-US" sz="2125" spc="42">
                <a:solidFill>
                  <a:srgbClr val="E9DABB"/>
                </a:solidFill>
                <a:latin typeface="Poppins Light" panose="02000000000000000000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41507" y="468132"/>
            <a:ext cx="11604986" cy="213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00"/>
              </a:lnSpc>
            </a:pPr>
            <a:r>
              <a:rPr lang="en-US" sz="16000" spc="-799">
                <a:solidFill>
                  <a:srgbClr val="493F3D"/>
                </a:solidFill>
                <a:latin typeface="Caveat Brush"/>
              </a:rPr>
              <a:t>Transport</a:t>
            </a:r>
            <a:endParaRPr lang="en-US" sz="16000" spc="-799">
              <a:solidFill>
                <a:srgbClr val="493F3D"/>
              </a:solidFill>
              <a:latin typeface="Caveat Brush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13228376" y="8441982"/>
            <a:ext cx="5059624" cy="833151"/>
            <a:chOff x="0" y="0"/>
            <a:chExt cx="6746165" cy="111086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38100"/>
              <a:ext cx="6746165" cy="524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sz="2430" spc="48">
                  <a:solidFill>
                    <a:srgbClr val="DD5E3E"/>
                  </a:solidFill>
                  <a:latin typeface="Poppins Medium" panose="02000000000000000000"/>
                </a:rPr>
                <a:t>Return journey</a:t>
              </a:r>
              <a:endParaRPr lang="en-US" sz="2430" spc="48">
                <a:solidFill>
                  <a:srgbClr val="DD5E3E"/>
                </a:solidFill>
                <a:latin typeface="Poppins Medium" panose="0200000000000000000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21964"/>
              <a:ext cx="6746165" cy="488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85"/>
                </a:lnSpc>
              </a:pPr>
              <a:r>
                <a:rPr lang="en-US" sz="2125" spc="42">
                  <a:solidFill>
                    <a:srgbClr val="E9DABB"/>
                  </a:solidFill>
                  <a:latin typeface="Poppins Light" panose="02000000000000000000"/>
                </a:rPr>
                <a:t>Triang (a, b, c) a, b, c = 5,20,10</a:t>
              </a:r>
              <a:endParaRPr lang="en-US" sz="2125" spc="42">
                <a:solidFill>
                  <a:srgbClr val="E9DABB"/>
                </a:solidFill>
                <a:latin typeface="Poppins Light" panose="0200000000000000000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-180884" y="4725839"/>
            <a:ext cx="5059624" cy="835322"/>
            <a:chOff x="0" y="0"/>
            <a:chExt cx="6746165" cy="111376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38100"/>
              <a:ext cx="6746165" cy="527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sz="2430" spc="48">
                  <a:solidFill>
                    <a:srgbClr val="E9DABB"/>
                  </a:solidFill>
                  <a:latin typeface="Poppins Medium Bold" panose="02000000000000000000"/>
                </a:rPr>
                <a:t>Warehouse</a:t>
              </a:r>
              <a:endParaRPr lang="en-US" sz="2430" spc="48">
                <a:solidFill>
                  <a:srgbClr val="E9DABB"/>
                </a:solidFill>
                <a:latin typeface="Poppins Medium Bold" panose="0200000000000000000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24859"/>
              <a:ext cx="6746165" cy="488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85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13598503" y="4533581"/>
            <a:ext cx="5059624" cy="835322"/>
            <a:chOff x="0" y="0"/>
            <a:chExt cx="6746165" cy="111376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38100"/>
              <a:ext cx="6746165" cy="527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sz="2430" spc="48">
                  <a:solidFill>
                    <a:srgbClr val="E9DABB"/>
                  </a:solidFill>
                  <a:latin typeface="Poppins Medium Bold" panose="02000000000000000000"/>
                </a:rPr>
                <a:t>Coffee Shop</a:t>
              </a:r>
              <a:endParaRPr lang="en-US" sz="2430" spc="48">
                <a:solidFill>
                  <a:srgbClr val="E9DABB"/>
                </a:solidFill>
                <a:latin typeface="Poppins Medium Bold" panose="02000000000000000000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24859"/>
              <a:ext cx="6746165" cy="488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85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A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00273">
            <a:off x="15669850" y="4262863"/>
            <a:ext cx="4358245" cy="8146253"/>
          </a:xfrm>
          <a:custGeom>
            <a:avLst/>
            <a:gdLst/>
            <a:ahLst/>
            <a:cxnLst/>
            <a:rect l="l" t="t" r="r" b="b"/>
            <a:pathLst>
              <a:path w="4358245" h="8146253">
                <a:moveTo>
                  <a:pt x="0" y="0"/>
                </a:moveTo>
                <a:lnTo>
                  <a:pt x="4358245" y="0"/>
                </a:lnTo>
                <a:lnTo>
                  <a:pt x="4358245" y="8146253"/>
                </a:lnTo>
                <a:lnTo>
                  <a:pt x="0" y="814625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91157">
            <a:off x="15224829" y="7457874"/>
            <a:ext cx="4068942" cy="4068942"/>
          </a:xfrm>
          <a:custGeom>
            <a:avLst/>
            <a:gdLst/>
            <a:ahLst/>
            <a:cxnLst/>
            <a:rect l="l" t="t" r="r" b="b"/>
            <a:pathLst>
              <a:path w="4068942" h="4068942">
                <a:moveTo>
                  <a:pt x="0" y="0"/>
                </a:moveTo>
                <a:lnTo>
                  <a:pt x="4068942" y="0"/>
                </a:lnTo>
                <a:lnTo>
                  <a:pt x="4068942" y="4068943"/>
                </a:lnTo>
                <a:lnTo>
                  <a:pt x="0" y="4068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853677">
            <a:off x="-15298" y="6840615"/>
            <a:ext cx="5311634" cy="4435214"/>
          </a:xfrm>
          <a:custGeom>
            <a:avLst/>
            <a:gdLst/>
            <a:ahLst/>
            <a:cxnLst/>
            <a:rect l="l" t="t" r="r" b="b"/>
            <a:pathLst>
              <a:path w="5311634" h="4435214">
                <a:moveTo>
                  <a:pt x="0" y="0"/>
                </a:moveTo>
                <a:lnTo>
                  <a:pt x="5311634" y="0"/>
                </a:lnTo>
                <a:lnTo>
                  <a:pt x="5311634" y="4435214"/>
                </a:lnTo>
                <a:lnTo>
                  <a:pt x="0" y="4435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013872">
            <a:off x="116970" y="6699180"/>
            <a:ext cx="4006563" cy="3585874"/>
          </a:xfrm>
          <a:custGeom>
            <a:avLst/>
            <a:gdLst/>
            <a:ahLst/>
            <a:cxnLst/>
            <a:rect l="l" t="t" r="r" b="b"/>
            <a:pathLst>
              <a:path w="4006563" h="3585874">
                <a:moveTo>
                  <a:pt x="0" y="0"/>
                </a:moveTo>
                <a:lnTo>
                  <a:pt x="4006563" y="0"/>
                </a:lnTo>
                <a:lnTo>
                  <a:pt x="4006563" y="3585874"/>
                </a:lnTo>
                <a:lnTo>
                  <a:pt x="0" y="35858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3244" y="2023831"/>
            <a:ext cx="14667750" cy="7034391"/>
          </a:xfrm>
          <a:custGeom>
            <a:avLst/>
            <a:gdLst/>
            <a:ahLst/>
            <a:cxnLst/>
            <a:rect l="l" t="t" r="r" b="b"/>
            <a:pathLst>
              <a:path w="14667750" h="7034391">
                <a:moveTo>
                  <a:pt x="0" y="0"/>
                </a:moveTo>
                <a:lnTo>
                  <a:pt x="14667750" y="0"/>
                </a:lnTo>
                <a:lnTo>
                  <a:pt x="14667750" y="7034391"/>
                </a:lnTo>
                <a:lnTo>
                  <a:pt x="0" y="70343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086350" y="521653"/>
            <a:ext cx="8115300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800" spc="-439">
                <a:solidFill>
                  <a:srgbClr val="FF6421"/>
                </a:solidFill>
                <a:latin typeface="Caveat Brush"/>
              </a:rPr>
              <a:t>Transport Simulation</a:t>
            </a:r>
            <a:endParaRPr lang="en-US" sz="8800" spc="-439">
              <a:solidFill>
                <a:srgbClr val="FF6421"/>
              </a:solidFill>
              <a:latin typeface="Caveat Brush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A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35308">
            <a:off x="523396" y="-4431722"/>
            <a:ext cx="17241208" cy="7758544"/>
          </a:xfrm>
          <a:custGeom>
            <a:avLst/>
            <a:gdLst/>
            <a:ahLst/>
            <a:cxnLst/>
            <a:rect l="l" t="t" r="r" b="b"/>
            <a:pathLst>
              <a:path w="17241208" h="7758544">
                <a:moveTo>
                  <a:pt x="0" y="0"/>
                </a:moveTo>
                <a:lnTo>
                  <a:pt x="17241208" y="0"/>
                </a:lnTo>
                <a:lnTo>
                  <a:pt x="17241208" y="7758544"/>
                </a:lnTo>
                <a:lnTo>
                  <a:pt x="0" y="775854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7257069" y="9274683"/>
            <a:ext cx="2439318" cy="2024634"/>
          </a:xfrm>
          <a:custGeom>
            <a:avLst/>
            <a:gdLst/>
            <a:ahLst/>
            <a:cxnLst/>
            <a:rect l="l" t="t" r="r" b="b"/>
            <a:pathLst>
              <a:path w="2439318" h="2024634">
                <a:moveTo>
                  <a:pt x="0" y="0"/>
                </a:moveTo>
                <a:lnTo>
                  <a:pt x="2439318" y="0"/>
                </a:lnTo>
                <a:lnTo>
                  <a:pt x="2439318" y="2024634"/>
                </a:lnTo>
                <a:lnTo>
                  <a:pt x="0" y="2024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331202">
            <a:off x="-644372" y="1818910"/>
            <a:ext cx="3472418" cy="1909830"/>
          </a:xfrm>
          <a:custGeom>
            <a:avLst/>
            <a:gdLst/>
            <a:ahLst/>
            <a:cxnLst/>
            <a:rect l="l" t="t" r="r" b="b"/>
            <a:pathLst>
              <a:path w="3472418" h="1909830">
                <a:moveTo>
                  <a:pt x="0" y="0"/>
                </a:moveTo>
                <a:lnTo>
                  <a:pt x="3472418" y="0"/>
                </a:lnTo>
                <a:lnTo>
                  <a:pt x="3472418" y="1909829"/>
                </a:lnTo>
                <a:lnTo>
                  <a:pt x="0" y="19098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928066">
            <a:off x="17110198" y="-306494"/>
            <a:ext cx="1674423" cy="2278127"/>
          </a:xfrm>
          <a:custGeom>
            <a:avLst/>
            <a:gdLst/>
            <a:ahLst/>
            <a:cxnLst/>
            <a:rect l="l" t="t" r="r" b="b"/>
            <a:pathLst>
              <a:path w="1674423" h="2278127">
                <a:moveTo>
                  <a:pt x="0" y="0"/>
                </a:moveTo>
                <a:lnTo>
                  <a:pt x="1674423" y="0"/>
                </a:lnTo>
                <a:lnTo>
                  <a:pt x="1674423" y="2278127"/>
                </a:lnTo>
                <a:lnTo>
                  <a:pt x="0" y="22781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10264" y="4355559"/>
            <a:ext cx="2376900" cy="2100585"/>
          </a:xfrm>
          <a:custGeom>
            <a:avLst/>
            <a:gdLst/>
            <a:ahLst/>
            <a:cxnLst/>
            <a:rect l="l" t="t" r="r" b="b"/>
            <a:pathLst>
              <a:path w="2376900" h="2100585">
                <a:moveTo>
                  <a:pt x="0" y="0"/>
                </a:moveTo>
                <a:lnTo>
                  <a:pt x="2376900" y="0"/>
                </a:lnTo>
                <a:lnTo>
                  <a:pt x="2376900" y="2100586"/>
                </a:lnTo>
                <a:lnTo>
                  <a:pt x="0" y="21005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3759" y="4652799"/>
            <a:ext cx="2361375" cy="1883197"/>
          </a:xfrm>
          <a:custGeom>
            <a:avLst/>
            <a:gdLst/>
            <a:ahLst/>
            <a:cxnLst/>
            <a:rect l="l" t="t" r="r" b="b"/>
            <a:pathLst>
              <a:path w="2361375" h="1883197">
                <a:moveTo>
                  <a:pt x="0" y="0"/>
                </a:moveTo>
                <a:lnTo>
                  <a:pt x="2361375" y="0"/>
                </a:lnTo>
                <a:lnTo>
                  <a:pt x="2361375" y="1883196"/>
                </a:lnTo>
                <a:lnTo>
                  <a:pt x="0" y="18831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93188" y="7962715"/>
            <a:ext cx="1287480" cy="1677499"/>
          </a:xfrm>
          <a:custGeom>
            <a:avLst/>
            <a:gdLst/>
            <a:ahLst/>
            <a:cxnLst/>
            <a:rect l="l" t="t" r="r" b="b"/>
            <a:pathLst>
              <a:path w="1287480" h="1677499">
                <a:moveTo>
                  <a:pt x="0" y="0"/>
                </a:moveTo>
                <a:lnTo>
                  <a:pt x="1287481" y="0"/>
                </a:lnTo>
                <a:lnTo>
                  <a:pt x="1287481" y="1677499"/>
                </a:lnTo>
                <a:lnTo>
                  <a:pt x="0" y="16774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083053" y="4355559"/>
            <a:ext cx="2256937" cy="2477675"/>
          </a:xfrm>
          <a:custGeom>
            <a:avLst/>
            <a:gdLst/>
            <a:ahLst/>
            <a:cxnLst/>
            <a:rect l="l" t="t" r="r" b="b"/>
            <a:pathLst>
              <a:path w="2256937" h="2477675">
                <a:moveTo>
                  <a:pt x="0" y="0"/>
                </a:moveTo>
                <a:lnTo>
                  <a:pt x="2256936" y="0"/>
                </a:lnTo>
                <a:lnTo>
                  <a:pt x="2256936" y="2477675"/>
                </a:lnTo>
                <a:lnTo>
                  <a:pt x="0" y="24776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037630" y="3610039"/>
            <a:ext cx="2477768" cy="2180436"/>
          </a:xfrm>
          <a:custGeom>
            <a:avLst/>
            <a:gdLst/>
            <a:ahLst/>
            <a:cxnLst/>
            <a:rect l="l" t="t" r="r" b="b"/>
            <a:pathLst>
              <a:path w="2477768" h="2180436">
                <a:moveTo>
                  <a:pt x="0" y="0"/>
                </a:moveTo>
                <a:lnTo>
                  <a:pt x="2477768" y="0"/>
                </a:lnTo>
                <a:lnTo>
                  <a:pt x="2477768" y="2180436"/>
                </a:lnTo>
                <a:lnTo>
                  <a:pt x="0" y="218043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892820" y="4700257"/>
            <a:ext cx="1962152" cy="2205698"/>
          </a:xfrm>
          <a:custGeom>
            <a:avLst/>
            <a:gdLst/>
            <a:ahLst/>
            <a:cxnLst/>
            <a:rect l="l" t="t" r="r" b="b"/>
            <a:pathLst>
              <a:path w="1962152" h="2205698">
                <a:moveTo>
                  <a:pt x="0" y="0"/>
                </a:moveTo>
                <a:lnTo>
                  <a:pt x="1962152" y="0"/>
                </a:lnTo>
                <a:lnTo>
                  <a:pt x="1962152" y="2205697"/>
                </a:lnTo>
                <a:lnTo>
                  <a:pt x="0" y="220569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180669" y="6079055"/>
            <a:ext cx="318641" cy="754180"/>
          </a:xfrm>
          <a:custGeom>
            <a:avLst/>
            <a:gdLst/>
            <a:ahLst/>
            <a:cxnLst/>
            <a:rect l="l" t="t" r="r" b="b"/>
            <a:pathLst>
              <a:path w="318641" h="754180">
                <a:moveTo>
                  <a:pt x="0" y="0"/>
                </a:moveTo>
                <a:lnTo>
                  <a:pt x="318641" y="0"/>
                </a:lnTo>
                <a:lnTo>
                  <a:pt x="318641" y="754179"/>
                </a:lnTo>
                <a:lnTo>
                  <a:pt x="0" y="75417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14529283" y="8506453"/>
            <a:ext cx="1859584" cy="1164564"/>
          </a:xfrm>
          <a:custGeom>
            <a:avLst/>
            <a:gdLst/>
            <a:ahLst/>
            <a:cxnLst/>
            <a:rect l="l" t="t" r="r" b="b"/>
            <a:pathLst>
              <a:path w="1859584" h="1164564">
                <a:moveTo>
                  <a:pt x="0" y="0"/>
                </a:moveTo>
                <a:lnTo>
                  <a:pt x="1859584" y="0"/>
                </a:lnTo>
                <a:lnTo>
                  <a:pt x="1859584" y="1164564"/>
                </a:lnTo>
                <a:lnTo>
                  <a:pt x="0" y="116456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828925" y="511785"/>
            <a:ext cx="12630150" cy="213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00"/>
              </a:lnSpc>
            </a:pPr>
            <a:r>
              <a:rPr lang="en-US" sz="16000" spc="-799">
                <a:solidFill>
                  <a:srgbClr val="DD5E3E"/>
                </a:solidFill>
                <a:latin typeface="Caveat Brush"/>
              </a:rPr>
              <a:t>Coffee Shop</a:t>
            </a:r>
            <a:endParaRPr lang="en-US" sz="16000" spc="-799">
              <a:solidFill>
                <a:srgbClr val="DD5E3E"/>
              </a:solidFill>
              <a:latin typeface="Caveat Brush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9200" y="6779895"/>
            <a:ext cx="2861310" cy="543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40"/>
              </a:lnSpc>
              <a:spcBef>
                <a:spcPct val="0"/>
              </a:spcBef>
            </a:pPr>
            <a:r>
              <a:rPr lang="en-US" sz="2825" spc="56">
                <a:solidFill>
                  <a:srgbClr val="493F3D"/>
                </a:solidFill>
                <a:latin typeface="Poppins Bold" panose="02000000000000000000"/>
              </a:rPr>
              <a:t>Customer</a:t>
            </a:r>
            <a:endParaRPr lang="en-US" sz="2825" spc="56">
              <a:solidFill>
                <a:srgbClr val="493F3D"/>
              </a:solidFill>
              <a:latin typeface="Poppins Bold" panose="020000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19438" y="7429760"/>
            <a:ext cx="3508296" cy="211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5"/>
              </a:lnSpc>
            </a:pPr>
            <a:r>
              <a:rPr lang="en-US" sz="1830" spc="36">
                <a:solidFill>
                  <a:srgbClr val="493F3D"/>
                </a:solidFill>
                <a:latin typeface="Poppins Light Bold" panose="02000000000000000000"/>
              </a:rPr>
              <a:t>Arrival </a:t>
            </a:r>
            <a:r>
              <a:rPr lang="en-US" sz="1830" spc="36">
                <a:solidFill>
                  <a:srgbClr val="493F3D"/>
                </a:solidFill>
                <a:latin typeface="Poppins Light" panose="02000000000000000000"/>
              </a:rPr>
              <a:t>: 5 per min</a:t>
            </a:r>
            <a:endParaRPr lang="en-US" sz="1830" spc="36">
              <a:solidFill>
                <a:srgbClr val="493F3D"/>
              </a:solidFill>
              <a:latin typeface="Poppins Light" panose="02000000000000000000"/>
            </a:endParaRPr>
          </a:p>
          <a:p>
            <a:pPr>
              <a:lnSpc>
                <a:spcPts val="2745"/>
              </a:lnSpc>
            </a:pPr>
            <a:r>
              <a:rPr lang="en-US" sz="1830" spc="36">
                <a:solidFill>
                  <a:srgbClr val="493F3D"/>
                </a:solidFill>
                <a:latin typeface="Poppins Light Bold" panose="02000000000000000000"/>
              </a:rPr>
              <a:t>Preferences</a:t>
            </a:r>
            <a:r>
              <a:rPr lang="en-US" sz="1830" spc="36">
                <a:solidFill>
                  <a:srgbClr val="493F3D"/>
                </a:solidFill>
                <a:latin typeface="Poppins Light" panose="02000000000000000000"/>
              </a:rPr>
              <a:t>:</a:t>
            </a:r>
            <a:endParaRPr lang="en-US" sz="1830" spc="36">
              <a:solidFill>
                <a:srgbClr val="493F3D"/>
              </a:solidFill>
              <a:latin typeface="Poppins Light" panose="02000000000000000000"/>
            </a:endParaRPr>
          </a:p>
          <a:p>
            <a:pPr algn="l">
              <a:lnSpc>
                <a:spcPts val="2745"/>
              </a:lnSpc>
            </a:pPr>
            <a:r>
              <a:rPr lang="en-US" sz="1830" spc="36">
                <a:solidFill>
                  <a:srgbClr val="493F3D"/>
                </a:solidFill>
                <a:latin typeface="Poppins Light" panose="02000000000000000000"/>
              </a:rPr>
              <a:t>Chocolate: 40% </a:t>
            </a:r>
            <a:br>
              <a:rPr lang="en-US" sz="1830" spc="36">
                <a:solidFill>
                  <a:srgbClr val="493F3D"/>
                </a:solidFill>
                <a:latin typeface="Poppins Light" panose="02000000000000000000"/>
              </a:rPr>
            </a:br>
            <a:r>
              <a:rPr lang="en-US" sz="1830" spc="36">
                <a:solidFill>
                  <a:srgbClr val="493F3D"/>
                </a:solidFill>
                <a:latin typeface="Poppins Light" panose="02000000000000000000"/>
              </a:rPr>
              <a:t>Hazelnut: 60%</a:t>
            </a:r>
            <a:br>
              <a:rPr lang="en-US" sz="1830" spc="36">
                <a:solidFill>
                  <a:srgbClr val="493F3D"/>
                </a:solidFill>
                <a:latin typeface="Poppins Light" panose="02000000000000000000"/>
              </a:rPr>
            </a:br>
            <a:r>
              <a:rPr lang="en-US" sz="1830" spc="36">
                <a:solidFill>
                  <a:srgbClr val="493F3D"/>
                </a:solidFill>
                <a:latin typeface="Poppins Light" panose="02000000000000000000"/>
              </a:rPr>
              <a:t>Coffee: 70%</a:t>
            </a:r>
            <a:br>
              <a:rPr lang="en-US" sz="1830" spc="36">
                <a:solidFill>
                  <a:srgbClr val="493F3D"/>
                </a:solidFill>
                <a:latin typeface="Poppins Light" panose="02000000000000000000"/>
              </a:rPr>
            </a:br>
            <a:r>
              <a:rPr lang="en-US" sz="1830" spc="36">
                <a:solidFill>
                  <a:srgbClr val="493F3D"/>
                </a:solidFill>
                <a:latin typeface="Poppins Light" panose="02000000000000000000"/>
              </a:rPr>
              <a:t>Espresso: 30%</a:t>
            </a:r>
            <a:endParaRPr lang="en-US" sz="1830" spc="36">
              <a:solidFill>
                <a:srgbClr val="493F3D"/>
              </a:solidFill>
              <a:latin typeface="Poppins Light" panose="020000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439900" y="6904990"/>
            <a:ext cx="2856230" cy="543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40"/>
              </a:lnSpc>
              <a:spcBef>
                <a:spcPct val="0"/>
              </a:spcBef>
            </a:pPr>
            <a:r>
              <a:rPr lang="en-US" sz="2825" spc="56">
                <a:solidFill>
                  <a:srgbClr val="493F3D"/>
                </a:solidFill>
                <a:latin typeface="Poppins Bold" panose="02000000000000000000"/>
              </a:rPr>
              <a:t>Dining Area</a:t>
            </a:r>
            <a:endParaRPr lang="en-US" sz="2825" spc="56">
              <a:solidFill>
                <a:srgbClr val="493F3D"/>
              </a:solidFill>
              <a:latin typeface="Poppins Bold" panose="020000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265150" y="7481570"/>
            <a:ext cx="5022850" cy="703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830" spc="36">
                <a:solidFill>
                  <a:srgbClr val="493F3D"/>
                </a:solidFill>
                <a:latin typeface="Poppins Light" panose="02000000000000000000"/>
              </a:rPr>
              <a:t>Triang (a, b, c) a, b, c = 5,15,20</a:t>
            </a:r>
            <a:endParaRPr lang="en-US" sz="1830" spc="36">
              <a:solidFill>
                <a:srgbClr val="493F3D"/>
              </a:solidFill>
              <a:latin typeface="Poppins Light" panose="02000000000000000000"/>
            </a:endParaRPr>
          </a:p>
          <a:p>
            <a:pPr algn="ctr">
              <a:lnSpc>
                <a:spcPts val="2745"/>
              </a:lnSpc>
              <a:spcBef>
                <a:spcPct val="0"/>
              </a:spcBef>
            </a:pPr>
            <a:r>
              <a:rPr lang="en-US" sz="1830" spc="36">
                <a:solidFill>
                  <a:srgbClr val="493F3D"/>
                </a:solidFill>
                <a:latin typeface="Poppins Light" panose="02000000000000000000"/>
                <a:ea typeface="Poppins Light" panose="02000000000000000000"/>
              </a:rPr>
              <a:t>Clean Time: Gamma (𝛼,B) 𝛼,B = 5,1</a:t>
            </a:r>
            <a:endParaRPr lang="en-US" sz="1830" spc="36">
              <a:solidFill>
                <a:srgbClr val="493F3D"/>
              </a:solidFill>
              <a:latin typeface="Poppins Light" panose="02000000000000000000"/>
              <a:ea typeface="Poppins Light" panose="020000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720715" y="6903720"/>
            <a:ext cx="1177290" cy="543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40"/>
              </a:lnSpc>
              <a:spcBef>
                <a:spcPct val="0"/>
              </a:spcBef>
            </a:pPr>
            <a:r>
              <a:rPr lang="en-US" sz="2825" spc="56">
                <a:solidFill>
                  <a:srgbClr val="493F3D"/>
                </a:solidFill>
                <a:latin typeface="Poppins Bold" panose="02000000000000000000"/>
              </a:rPr>
              <a:t>Shelf</a:t>
            </a:r>
            <a:endParaRPr lang="en-US" sz="2825" spc="56">
              <a:solidFill>
                <a:srgbClr val="493F3D"/>
              </a:solidFill>
              <a:latin typeface="Poppins Bold" panose="020000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074500" y="6636953"/>
            <a:ext cx="3491805" cy="51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0"/>
              </a:lnSpc>
              <a:spcBef>
                <a:spcPct val="0"/>
              </a:spcBef>
            </a:pPr>
            <a:r>
              <a:rPr lang="en-US" sz="2825" spc="56">
                <a:solidFill>
                  <a:srgbClr val="493F3D"/>
                </a:solidFill>
                <a:latin typeface="Poppins Bold" panose="02000000000000000000"/>
              </a:rPr>
              <a:t>Customer Service</a:t>
            </a:r>
            <a:endParaRPr lang="en-US" sz="2825" spc="56">
              <a:solidFill>
                <a:srgbClr val="493F3D"/>
              </a:solidFill>
              <a:latin typeface="Poppins Bold" panose="020000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510264" y="7652723"/>
            <a:ext cx="2636101" cy="330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  <a:spcBef>
                <a:spcPct val="0"/>
              </a:spcBef>
            </a:pPr>
            <a:r>
              <a:rPr lang="en-US" sz="1830" spc="36">
                <a:solidFill>
                  <a:srgbClr val="493F3D"/>
                </a:solidFill>
                <a:latin typeface="Poppins Light" panose="02000000000000000000"/>
                <a:ea typeface="Poppins Light" panose="02000000000000000000"/>
              </a:rPr>
              <a:t>N(𝜇,</a:t>
            </a:r>
            <a:r>
              <a:rPr lang="en-US" sz="1830" spc="36">
                <a:solidFill>
                  <a:srgbClr val="493F3D"/>
                </a:solidFill>
                <a:latin typeface="Poppins Light" panose="02000000000000000000"/>
              </a:rPr>
              <a:t>σ2</a:t>
            </a:r>
            <a:r>
              <a:rPr lang="en-US" sz="1830" spc="36">
                <a:solidFill>
                  <a:srgbClr val="493F3D"/>
                </a:solidFill>
                <a:latin typeface="Poppins Light" panose="02000000000000000000"/>
                <a:ea typeface="Poppins Light" panose="02000000000000000000"/>
              </a:rPr>
              <a:t>) 𝜇,</a:t>
            </a:r>
            <a:r>
              <a:rPr lang="en-US" sz="1830" spc="36">
                <a:solidFill>
                  <a:srgbClr val="493F3D"/>
                </a:solidFill>
                <a:latin typeface="Poppins Light" panose="02000000000000000000"/>
              </a:rPr>
              <a:t>σ2 =2,17</a:t>
            </a:r>
            <a:endParaRPr lang="en-US" sz="1830" spc="36">
              <a:solidFill>
                <a:srgbClr val="493F3D"/>
              </a:solidFill>
              <a:latin typeface="Poppins Light" panose="020000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567781" y="7357938"/>
            <a:ext cx="1714262" cy="330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  <a:spcBef>
                <a:spcPct val="0"/>
              </a:spcBef>
            </a:pPr>
            <a:r>
              <a:rPr lang="en-US" sz="1830" spc="36">
                <a:solidFill>
                  <a:srgbClr val="493F3D"/>
                </a:solidFill>
                <a:latin typeface="Poppins Light" panose="02000000000000000000"/>
              </a:rPr>
              <a:t>Matching area</a:t>
            </a:r>
            <a:endParaRPr lang="en-US" sz="1830" spc="36">
              <a:solidFill>
                <a:srgbClr val="493F3D"/>
              </a:solidFill>
              <a:latin typeface="Poppins Light" panose="020000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411571" y="9583067"/>
            <a:ext cx="2026682" cy="330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  <a:spcBef>
                <a:spcPct val="0"/>
              </a:spcBef>
            </a:pPr>
            <a:r>
              <a:rPr lang="en-US" sz="1830" spc="36">
                <a:solidFill>
                  <a:srgbClr val="493F3D"/>
                </a:solidFill>
                <a:latin typeface="Poppins Light" panose="02000000000000000000"/>
              </a:rPr>
              <a:t>After 10 min goes</a:t>
            </a:r>
            <a:endParaRPr lang="en-US" sz="1830" spc="36">
              <a:solidFill>
                <a:srgbClr val="493F3D"/>
              </a:solidFill>
              <a:latin typeface="Poppins Light" panose="020000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106233" y="3070834"/>
            <a:ext cx="911439" cy="34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65"/>
              </a:lnSpc>
              <a:spcBef>
                <a:spcPct val="0"/>
              </a:spcBef>
            </a:pPr>
            <a:r>
              <a:rPr lang="en-US" sz="1975" spc="39">
                <a:solidFill>
                  <a:srgbClr val="493F3D"/>
                </a:solidFill>
                <a:latin typeface="Poppins Bold" panose="02000000000000000000"/>
              </a:rPr>
              <a:t>Prices:</a:t>
            </a:r>
            <a:endParaRPr lang="en-US" sz="1975" spc="39">
              <a:solidFill>
                <a:srgbClr val="493F3D"/>
              </a:solidFill>
              <a:latin typeface="Poppins Bold" panose="020000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547218" y="3406738"/>
            <a:ext cx="2029469" cy="94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20"/>
              </a:lnSpc>
            </a:pPr>
            <a:r>
              <a:rPr lang="en-US" sz="1280" spc="25">
                <a:solidFill>
                  <a:srgbClr val="493F3D"/>
                </a:solidFill>
                <a:latin typeface="Poppins Light" panose="02000000000000000000"/>
              </a:rPr>
              <a:t>Chocolate Cookie:     €5</a:t>
            </a:r>
            <a:endParaRPr lang="en-US" sz="1280" spc="25">
              <a:solidFill>
                <a:srgbClr val="493F3D"/>
              </a:solidFill>
              <a:latin typeface="Poppins Light" panose="02000000000000000000"/>
            </a:endParaRPr>
          </a:p>
          <a:p>
            <a:pPr algn="just">
              <a:lnSpc>
                <a:spcPts val="1920"/>
              </a:lnSpc>
            </a:pPr>
            <a:r>
              <a:rPr lang="en-US" sz="1280" spc="25">
                <a:solidFill>
                  <a:srgbClr val="493F3D"/>
                </a:solidFill>
                <a:latin typeface="Poppins Light" panose="02000000000000000000"/>
              </a:rPr>
              <a:t>Hazelnut Cookie:        €5</a:t>
            </a:r>
            <a:endParaRPr lang="en-US" sz="1280" spc="25">
              <a:solidFill>
                <a:srgbClr val="493F3D"/>
              </a:solidFill>
              <a:latin typeface="Poppins Light" panose="02000000000000000000"/>
            </a:endParaRPr>
          </a:p>
          <a:p>
            <a:pPr algn="just">
              <a:lnSpc>
                <a:spcPts val="1920"/>
              </a:lnSpc>
            </a:pPr>
            <a:r>
              <a:rPr lang="en-US" sz="1280" spc="25">
                <a:solidFill>
                  <a:srgbClr val="493F3D"/>
                </a:solidFill>
                <a:latin typeface="Poppins Light" panose="02000000000000000000"/>
              </a:rPr>
              <a:t>Coffee:                      €5</a:t>
            </a:r>
            <a:endParaRPr lang="en-US" sz="1280" spc="25">
              <a:solidFill>
                <a:srgbClr val="493F3D"/>
              </a:solidFill>
              <a:latin typeface="Poppins Light" panose="02000000000000000000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sz="1280" spc="25">
                <a:solidFill>
                  <a:srgbClr val="493F3D"/>
                </a:solidFill>
                <a:latin typeface="Poppins Light" panose="02000000000000000000"/>
              </a:rPr>
              <a:t>Espresso:                   €3</a:t>
            </a:r>
            <a:endParaRPr lang="en-US" sz="1280" spc="25">
              <a:solidFill>
                <a:srgbClr val="493F3D"/>
              </a:solidFill>
              <a:latin typeface="Poppins Light" panose="020000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283370" y="9699592"/>
            <a:ext cx="2496860" cy="330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  <a:spcBef>
                <a:spcPct val="0"/>
              </a:spcBef>
            </a:pPr>
            <a:r>
              <a:rPr lang="en-US" sz="1830" spc="36">
                <a:solidFill>
                  <a:srgbClr val="493F3D"/>
                </a:solidFill>
                <a:latin typeface="Poppins Light" panose="02000000000000000000"/>
              </a:rPr>
              <a:t>30% Queue up again </a:t>
            </a:r>
            <a:endParaRPr lang="en-US" sz="1830" spc="36">
              <a:solidFill>
                <a:srgbClr val="493F3D"/>
              </a:solidFill>
              <a:latin typeface="Poppins Light" panose="020000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00273">
            <a:off x="15669850" y="4262863"/>
            <a:ext cx="4358245" cy="8146253"/>
          </a:xfrm>
          <a:custGeom>
            <a:avLst/>
            <a:gdLst/>
            <a:ahLst/>
            <a:cxnLst/>
            <a:rect l="l" t="t" r="r" b="b"/>
            <a:pathLst>
              <a:path w="4358245" h="8146253">
                <a:moveTo>
                  <a:pt x="0" y="0"/>
                </a:moveTo>
                <a:lnTo>
                  <a:pt x="4358245" y="0"/>
                </a:lnTo>
                <a:lnTo>
                  <a:pt x="4358245" y="8146253"/>
                </a:lnTo>
                <a:lnTo>
                  <a:pt x="0" y="814625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91157">
            <a:off x="15224829" y="7457874"/>
            <a:ext cx="4068942" cy="4068942"/>
          </a:xfrm>
          <a:custGeom>
            <a:avLst/>
            <a:gdLst/>
            <a:ahLst/>
            <a:cxnLst/>
            <a:rect l="l" t="t" r="r" b="b"/>
            <a:pathLst>
              <a:path w="4068942" h="4068942">
                <a:moveTo>
                  <a:pt x="0" y="0"/>
                </a:moveTo>
                <a:lnTo>
                  <a:pt x="4068942" y="0"/>
                </a:lnTo>
                <a:lnTo>
                  <a:pt x="4068942" y="4068943"/>
                </a:lnTo>
                <a:lnTo>
                  <a:pt x="0" y="4068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853677">
            <a:off x="-15298" y="6840615"/>
            <a:ext cx="5311634" cy="4435214"/>
          </a:xfrm>
          <a:custGeom>
            <a:avLst/>
            <a:gdLst/>
            <a:ahLst/>
            <a:cxnLst/>
            <a:rect l="l" t="t" r="r" b="b"/>
            <a:pathLst>
              <a:path w="5311634" h="4435214">
                <a:moveTo>
                  <a:pt x="0" y="0"/>
                </a:moveTo>
                <a:lnTo>
                  <a:pt x="5311634" y="0"/>
                </a:lnTo>
                <a:lnTo>
                  <a:pt x="5311634" y="4435214"/>
                </a:lnTo>
                <a:lnTo>
                  <a:pt x="0" y="4435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013872">
            <a:off x="116970" y="6699180"/>
            <a:ext cx="4006563" cy="3585874"/>
          </a:xfrm>
          <a:custGeom>
            <a:avLst/>
            <a:gdLst/>
            <a:ahLst/>
            <a:cxnLst/>
            <a:rect l="l" t="t" r="r" b="b"/>
            <a:pathLst>
              <a:path w="4006563" h="3585874">
                <a:moveTo>
                  <a:pt x="0" y="0"/>
                </a:moveTo>
                <a:lnTo>
                  <a:pt x="4006563" y="0"/>
                </a:lnTo>
                <a:lnTo>
                  <a:pt x="4006563" y="3585874"/>
                </a:lnTo>
                <a:lnTo>
                  <a:pt x="0" y="35858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63829" y="1964511"/>
            <a:ext cx="11960343" cy="7527835"/>
          </a:xfrm>
          <a:custGeom>
            <a:avLst/>
            <a:gdLst/>
            <a:ahLst/>
            <a:cxnLst/>
            <a:rect l="l" t="t" r="r" b="b"/>
            <a:pathLst>
              <a:path w="11960343" h="7527835">
                <a:moveTo>
                  <a:pt x="0" y="0"/>
                </a:moveTo>
                <a:lnTo>
                  <a:pt x="11960342" y="0"/>
                </a:lnTo>
                <a:lnTo>
                  <a:pt x="11960342" y="7527835"/>
                </a:lnTo>
                <a:lnTo>
                  <a:pt x="0" y="75278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086350" y="521653"/>
            <a:ext cx="8115300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800" spc="-439">
                <a:solidFill>
                  <a:srgbClr val="FF6421"/>
                </a:solidFill>
                <a:latin typeface="Caveat Brush"/>
              </a:rPr>
              <a:t>Coffee Shop Simulation</a:t>
            </a:r>
            <a:endParaRPr lang="en-US" sz="8800" spc="-439">
              <a:solidFill>
                <a:srgbClr val="FF6421"/>
              </a:solidFill>
              <a:latin typeface="Caveat Brush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00273">
            <a:off x="15669850" y="4262863"/>
            <a:ext cx="4358245" cy="8146253"/>
          </a:xfrm>
          <a:custGeom>
            <a:avLst/>
            <a:gdLst/>
            <a:ahLst/>
            <a:cxnLst/>
            <a:rect l="l" t="t" r="r" b="b"/>
            <a:pathLst>
              <a:path w="4358245" h="8146253">
                <a:moveTo>
                  <a:pt x="0" y="0"/>
                </a:moveTo>
                <a:lnTo>
                  <a:pt x="4358245" y="0"/>
                </a:lnTo>
                <a:lnTo>
                  <a:pt x="4358245" y="8146253"/>
                </a:lnTo>
                <a:lnTo>
                  <a:pt x="0" y="814625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91157">
            <a:off x="15224829" y="7457874"/>
            <a:ext cx="4068942" cy="4068942"/>
          </a:xfrm>
          <a:custGeom>
            <a:avLst/>
            <a:gdLst/>
            <a:ahLst/>
            <a:cxnLst/>
            <a:rect l="l" t="t" r="r" b="b"/>
            <a:pathLst>
              <a:path w="4068942" h="4068942">
                <a:moveTo>
                  <a:pt x="0" y="0"/>
                </a:moveTo>
                <a:lnTo>
                  <a:pt x="4068942" y="0"/>
                </a:lnTo>
                <a:lnTo>
                  <a:pt x="4068942" y="4068943"/>
                </a:lnTo>
                <a:lnTo>
                  <a:pt x="0" y="4068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853677">
            <a:off x="-15298" y="6840615"/>
            <a:ext cx="5311634" cy="4435214"/>
          </a:xfrm>
          <a:custGeom>
            <a:avLst/>
            <a:gdLst/>
            <a:ahLst/>
            <a:cxnLst/>
            <a:rect l="l" t="t" r="r" b="b"/>
            <a:pathLst>
              <a:path w="5311634" h="4435214">
                <a:moveTo>
                  <a:pt x="0" y="0"/>
                </a:moveTo>
                <a:lnTo>
                  <a:pt x="5311634" y="0"/>
                </a:lnTo>
                <a:lnTo>
                  <a:pt x="5311634" y="4435214"/>
                </a:lnTo>
                <a:lnTo>
                  <a:pt x="0" y="4435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013872">
            <a:off x="116970" y="6699180"/>
            <a:ext cx="4006563" cy="3585874"/>
          </a:xfrm>
          <a:custGeom>
            <a:avLst/>
            <a:gdLst/>
            <a:ahLst/>
            <a:cxnLst/>
            <a:rect l="l" t="t" r="r" b="b"/>
            <a:pathLst>
              <a:path w="4006563" h="3585874">
                <a:moveTo>
                  <a:pt x="0" y="0"/>
                </a:moveTo>
                <a:lnTo>
                  <a:pt x="4006563" y="0"/>
                </a:lnTo>
                <a:lnTo>
                  <a:pt x="4006563" y="3585874"/>
                </a:lnTo>
                <a:lnTo>
                  <a:pt x="0" y="35858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68939" y="1821972"/>
            <a:ext cx="14150122" cy="7670373"/>
          </a:xfrm>
          <a:custGeom>
            <a:avLst/>
            <a:gdLst/>
            <a:ahLst/>
            <a:cxnLst/>
            <a:rect l="l" t="t" r="r" b="b"/>
            <a:pathLst>
              <a:path w="14150122" h="7670373">
                <a:moveTo>
                  <a:pt x="0" y="0"/>
                </a:moveTo>
                <a:lnTo>
                  <a:pt x="14150122" y="0"/>
                </a:lnTo>
                <a:lnTo>
                  <a:pt x="14150122" y="7670374"/>
                </a:lnTo>
                <a:lnTo>
                  <a:pt x="0" y="76703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14920" y="383619"/>
            <a:ext cx="11658160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800" spc="-439">
                <a:solidFill>
                  <a:srgbClr val="FF6421"/>
                </a:solidFill>
                <a:latin typeface="Caveat Brush"/>
              </a:rPr>
              <a:t>Original Simulation Together</a:t>
            </a:r>
            <a:endParaRPr lang="en-US" sz="8800" spc="-439">
              <a:solidFill>
                <a:srgbClr val="FF6421"/>
              </a:solidFill>
              <a:latin typeface="Caveat Brush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1436</Words>
  <Application>WPS Slides</Application>
  <PresentationFormat>On-screen Show (4:3)</PresentationFormat>
  <Paragraphs>140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SimSun</vt:lpstr>
      <vt:lpstr>Wingdings</vt:lpstr>
      <vt:lpstr>Caveat Brush</vt:lpstr>
      <vt:lpstr>Poppins Medium</vt:lpstr>
      <vt:lpstr>Poppins Light</vt:lpstr>
      <vt:lpstr>Poppins Bold</vt:lpstr>
      <vt:lpstr>Poppins Light Bold</vt:lpstr>
      <vt:lpstr>Poppins Medium Bold</vt:lpstr>
      <vt:lpstr>Microsoft YaHei</vt:lpstr>
      <vt:lpstr>Arial Unicode MS</vt:lpstr>
      <vt:lpstr>Calibri</vt:lpstr>
      <vt:lpstr>BatangChe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</dc:title>
  <dc:creator/>
  <cp:lastModifiedBy>3bdhmeed</cp:lastModifiedBy>
  <cp:revision>4</cp:revision>
  <dcterms:created xsi:type="dcterms:W3CDTF">2006-08-16T00:00:00Z</dcterms:created>
  <dcterms:modified xsi:type="dcterms:W3CDTF">2025-05-06T07:39:12Z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825A4AD8DF584FB9BD9611F0226E4B47_12</vt:lpwstr>
  </property>
  <property fmtid="{D5CDD505-2E9C-101B-9397-08002B2CF9AE}" pid="3" name="KSOProductBuildVer">
    <vt:lpwstr>1033-12.2.0.20795</vt:lpwstr>
  </property>
</Properties>
</file>